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AE8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38" y="5106904"/>
            <a:ext cx="3013656" cy="1096899"/>
          </a:xfrm>
        </p:spPr>
        <p:txBody>
          <a:bodyPr>
            <a:normAutofit fontScale="92500" lnSpcReduction="10000"/>
          </a:bodyPr>
          <a:lstStyle/>
          <a:p>
            <a:r>
              <a:rPr lang="en-IN" sz="2000" dirty="0" smtClean="0">
                <a:solidFill>
                  <a:schemeClr val="accent6">
                    <a:lumMod val="50000"/>
                  </a:schemeClr>
                </a:solidFill>
              </a:rPr>
              <a:t>Presentation by</a:t>
            </a:r>
            <a:r>
              <a:rPr lang="en-IN" dirty="0" smtClean="0"/>
              <a:t> 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Anisha Rajan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( intern )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0172" y="1574983"/>
            <a:ext cx="793314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BENIGN TUMORS OF CONNECTIVE TISSUE ORIGIN</a:t>
            </a:r>
            <a:endParaRPr lang="en-I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 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080300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Some investigators believe that origin is odontogenic and is derived from periodontal ligament    (especially because it occurs on gingiva and may contain </a:t>
            </a:r>
            <a:r>
              <a:rPr lang="en-IN" sz="2400" dirty="0" err="1" smtClean="0">
                <a:solidFill>
                  <a:srgbClr val="7030A0"/>
                </a:solidFill>
              </a:rPr>
              <a:t>oxytalin</a:t>
            </a:r>
            <a:r>
              <a:rPr lang="en-IN" sz="2400" dirty="0" smtClean="0">
                <a:solidFill>
                  <a:srgbClr val="7030A0"/>
                </a:solidFill>
              </a:rPr>
              <a:t> fibres)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At present its exact derivation is still uncertain </a:t>
            </a:r>
            <a:endParaRPr lang="en-I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805291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Age – children and teenagers &gt; adults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Gender – females &gt; males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Area – maxilla = mandible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Common in anterior region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Site – exclusively on gingiva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Colour – red to pink</a:t>
            </a:r>
          </a:p>
          <a:p>
            <a:pPr marL="0" indent="0">
              <a:buNone/>
            </a:pP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742" y="1661376"/>
            <a:ext cx="5138670" cy="43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509077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Appear as a nodular mass , either pedunculated or sessile,       that usually emanates from interdental papilla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Surface may be ulcerated or intact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Most lesions are less than 2 cm in size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Red ulcerated lesions may be mistaken as </a:t>
            </a:r>
            <a:r>
              <a:rPr lang="en-IN" sz="2400" i="1" dirty="0" smtClean="0">
                <a:solidFill>
                  <a:srgbClr val="7030A0"/>
                </a:solidFill>
              </a:rPr>
              <a:t>pyogenic granuloma</a:t>
            </a:r>
            <a:endParaRPr lang="en-IN" sz="2400" i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42" y="1725768"/>
            <a:ext cx="4584879" cy="45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Radiographic appearance - 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33314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In vast majority of cases – no apparent underlying bone involvement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Rarely – superficial erosion of bone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299" y="1764406"/>
            <a:ext cx="2936383" cy="35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Histology - 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212863" cy="3880773"/>
          </a:xfrm>
        </p:spPr>
        <p:txBody>
          <a:bodyPr>
            <a:normAutofit fontScale="92500" lnSpcReduction="10000"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Basic microscopic feature is one of a fibrous proliferation associated with formation of mineralised tissue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   Surface – either intact or more frequently ,    an ulcerated layer of stratified squamous epithelium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Bulk of lesion – consists of exceedingly cellular mass of connective tissue comprising of large number of plump proliferating fibroblasts intermingled throughout a very delicate </a:t>
            </a:r>
            <a:r>
              <a:rPr lang="en-IN" sz="2400" dirty="0" err="1" smtClean="0">
                <a:solidFill>
                  <a:srgbClr val="7030A0"/>
                </a:solidFill>
              </a:rPr>
              <a:t>fibrillar</a:t>
            </a:r>
            <a:r>
              <a:rPr lang="en-IN" sz="2400" dirty="0" smtClean="0">
                <a:solidFill>
                  <a:srgbClr val="7030A0"/>
                </a:solidFill>
              </a:rPr>
              <a:t> </a:t>
            </a:r>
            <a:r>
              <a:rPr lang="en-IN" sz="2400" dirty="0" err="1" smtClean="0">
                <a:solidFill>
                  <a:srgbClr val="7030A0"/>
                </a:solidFill>
              </a:rPr>
              <a:t>stroma</a:t>
            </a:r>
            <a:r>
              <a:rPr lang="en-IN" sz="2400" dirty="0" smtClean="0">
                <a:solidFill>
                  <a:srgbClr val="7030A0"/>
                </a:solidFill>
              </a:rPr>
              <a:t> 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49" y="1930400"/>
            <a:ext cx="48768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77334" y="206062"/>
            <a:ext cx="8596668" cy="403538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`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74" y="1503767"/>
            <a:ext cx="6869686" cy="3880773"/>
          </a:xfrm>
        </p:spPr>
        <p:txBody>
          <a:bodyPr>
            <a:normAutofit fontScale="92500" lnSpcReduction="20000"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Exhibit high degree of cellularity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Vascularity is not so pronounced as in pyogenic granuloma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Several forms of calcifications can occur , consisting of bone , </a:t>
            </a:r>
            <a:r>
              <a:rPr lang="en-IN" sz="2400" dirty="0" err="1" smtClean="0">
                <a:solidFill>
                  <a:srgbClr val="7030A0"/>
                </a:solidFill>
              </a:rPr>
              <a:t>cementum</a:t>
            </a:r>
            <a:r>
              <a:rPr lang="en-IN" sz="2400" dirty="0" smtClean="0">
                <a:solidFill>
                  <a:srgbClr val="7030A0"/>
                </a:solidFill>
              </a:rPr>
              <a:t> like material , or dystrophic calcifications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Usually bone is woven and trabecular in type , although older lesion demonstrate mature lamellar bone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Occasionally multinucleated giant cells may be seen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70" y="1503767"/>
            <a:ext cx="48768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Treatment of choice is local surgical excision , followed by thorough scaling of adjacent teeth to remove irritants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A </a:t>
            </a:r>
            <a:r>
              <a:rPr lang="en-IN" sz="2400" dirty="0" err="1" smtClean="0">
                <a:solidFill>
                  <a:srgbClr val="7030A0"/>
                </a:solidFill>
              </a:rPr>
              <a:t>reccurence</a:t>
            </a:r>
            <a:r>
              <a:rPr lang="en-IN" sz="2400" dirty="0" smtClean="0">
                <a:solidFill>
                  <a:srgbClr val="7030A0"/>
                </a:solidFill>
              </a:rPr>
              <a:t> rate of 8% to 16% is noticed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656" y="3482594"/>
            <a:ext cx="48768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dirty="0" smtClean="0">
                <a:solidFill>
                  <a:schemeClr val="accent2">
                    <a:lumMod val="75000"/>
                  </a:schemeClr>
                </a:solidFill>
              </a:rPr>
              <a:t>EPULIS FISSURATUM</a:t>
            </a:r>
            <a:endParaRPr lang="en-IN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Also called ( Inflammatory Fibrous Hyperplasia, Denture Injury Tumour , Denture </a:t>
            </a:r>
            <a:r>
              <a:rPr lang="en-IN" sz="2400" dirty="0" err="1" smtClean="0">
                <a:solidFill>
                  <a:schemeClr val="accent5">
                    <a:lumMod val="75000"/>
                  </a:schemeClr>
                </a:solidFill>
              </a:rPr>
              <a:t>Epulis</a:t>
            </a:r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 ) </a:t>
            </a:r>
          </a:p>
          <a:p>
            <a:r>
              <a:rPr lang="en-IN" sz="2400" dirty="0" err="1" smtClean="0">
                <a:solidFill>
                  <a:schemeClr val="accent5">
                    <a:lumMod val="75000"/>
                  </a:schemeClr>
                </a:solidFill>
              </a:rPr>
              <a:t>Epulis</a:t>
            </a:r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 is a term which denotes any </a:t>
            </a:r>
            <a:r>
              <a:rPr lang="en-IN" sz="2400" dirty="0" err="1" smtClean="0">
                <a:solidFill>
                  <a:schemeClr val="accent5">
                    <a:lumMod val="75000"/>
                  </a:schemeClr>
                </a:solidFill>
              </a:rPr>
              <a:t>tumor</a:t>
            </a:r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 of gingiva or alveolar mucosa</a:t>
            </a:r>
          </a:p>
          <a:p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It is a </a:t>
            </a:r>
            <a:r>
              <a:rPr lang="en-IN" sz="2400" dirty="0" err="1" smtClean="0">
                <a:solidFill>
                  <a:schemeClr val="accent5">
                    <a:lumMod val="75000"/>
                  </a:schemeClr>
                </a:solidFill>
              </a:rPr>
              <a:t>tumor</a:t>
            </a:r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 like hyperplasia of fibrous connective tissue that develops in association with the flange of an ill fitting complete or partial denture</a:t>
            </a:r>
            <a:r>
              <a:rPr lang="en-IN" sz="2400" dirty="0" smtClean="0">
                <a:solidFill>
                  <a:schemeClr val="accent5"/>
                </a:solidFill>
              </a:rPr>
              <a:t> </a:t>
            </a:r>
          </a:p>
          <a:p>
            <a:endParaRPr lang="en-I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 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The cause of </a:t>
            </a:r>
            <a:r>
              <a:rPr lang="en-IN" sz="2400" dirty="0" err="1" smtClean="0">
                <a:solidFill>
                  <a:srgbClr val="AE8902"/>
                </a:solidFill>
              </a:rPr>
              <a:t>Epulis</a:t>
            </a:r>
            <a:r>
              <a:rPr lang="en-IN" sz="2400" dirty="0" smtClean="0">
                <a:solidFill>
                  <a:srgbClr val="AE8902"/>
                </a:solidFill>
              </a:rPr>
              <a:t> </a:t>
            </a:r>
            <a:r>
              <a:rPr lang="en-IN" sz="2400" dirty="0" err="1" smtClean="0">
                <a:solidFill>
                  <a:srgbClr val="AE8902"/>
                </a:solidFill>
              </a:rPr>
              <a:t>Fissuratum</a:t>
            </a:r>
            <a:r>
              <a:rPr lang="en-IN" sz="2400" dirty="0" smtClean="0">
                <a:solidFill>
                  <a:srgbClr val="AE8902"/>
                </a:solidFill>
              </a:rPr>
              <a:t> is chronic low grade irritation from an ill- fitting denture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Frequently , this is the consequence of </a:t>
            </a:r>
            <a:r>
              <a:rPr lang="en-IN" sz="2400" dirty="0" err="1" smtClean="0">
                <a:solidFill>
                  <a:srgbClr val="AE8902"/>
                </a:solidFill>
              </a:rPr>
              <a:t>resorption</a:t>
            </a:r>
            <a:r>
              <a:rPr lang="en-IN" sz="2400" dirty="0" smtClean="0">
                <a:solidFill>
                  <a:srgbClr val="AE8902"/>
                </a:solidFill>
              </a:rPr>
              <a:t> of alveolar ridge so that the denture moves further into vestibular mucosa , creating an inflammatory fibrous hyperplasia that proliferates over the flange</a:t>
            </a:r>
            <a:endParaRPr lang="en-IN" sz="2400" dirty="0">
              <a:solidFill>
                <a:srgbClr val="AE89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37" y="1669625"/>
            <a:ext cx="6006801" cy="4945487"/>
          </a:xfrm>
        </p:spPr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AE8902"/>
                </a:solidFill>
              </a:rPr>
              <a:t>Epulis</a:t>
            </a:r>
            <a:r>
              <a:rPr lang="en-IN" sz="2400" dirty="0" smtClean="0">
                <a:solidFill>
                  <a:srgbClr val="AE8902"/>
                </a:solidFill>
              </a:rPr>
              <a:t> </a:t>
            </a:r>
            <a:r>
              <a:rPr lang="en-IN" sz="2400" dirty="0" err="1" smtClean="0">
                <a:solidFill>
                  <a:srgbClr val="AE8902"/>
                </a:solidFill>
              </a:rPr>
              <a:t>Fissuratum</a:t>
            </a:r>
            <a:r>
              <a:rPr lang="en-IN" sz="2400" dirty="0" smtClean="0">
                <a:solidFill>
                  <a:srgbClr val="AE8902"/>
                </a:solidFill>
              </a:rPr>
              <a:t> typically appears as a single or multiple folds of hyperplastic tissue in alveolar vestibule 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Most often , there are two folds of tissue , and the flange of the associated denture fits conveniently into the fissure between the folds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The </a:t>
            </a:r>
            <a:r>
              <a:rPr lang="en-IN" sz="2400" dirty="0" err="1" smtClean="0">
                <a:solidFill>
                  <a:srgbClr val="AE8902"/>
                </a:solidFill>
              </a:rPr>
              <a:t>redunctant</a:t>
            </a:r>
            <a:r>
              <a:rPr lang="en-IN" sz="2400" dirty="0" smtClean="0">
                <a:solidFill>
                  <a:srgbClr val="AE8902"/>
                </a:solidFill>
              </a:rPr>
              <a:t> tissue is usually firm and fibrous 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Usually demonstrate surface areas of inflammatory papillary hyperplasia</a:t>
            </a:r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38" y="1712890"/>
            <a:ext cx="5808373" cy="49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 smtClean="0">
                <a:solidFill>
                  <a:srgbClr val="92D050"/>
                </a:solidFill>
              </a:rPr>
              <a:t>PYOGENIC GRANULOMA</a:t>
            </a:r>
            <a:endParaRPr lang="en-IN" sz="48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466666" cy="3880773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Also called ‘Granuloma </a:t>
            </a:r>
            <a:r>
              <a:rPr lang="en-IN" sz="2800" dirty="0" err="1" smtClean="0">
                <a:solidFill>
                  <a:srgbClr val="C00000"/>
                </a:solidFill>
              </a:rPr>
              <a:t>Pyogenicum</a:t>
            </a:r>
            <a:r>
              <a:rPr lang="en-IN" sz="2800" dirty="0" smtClean="0">
                <a:solidFill>
                  <a:srgbClr val="C00000"/>
                </a:solidFill>
              </a:rPr>
              <a:t>’</a:t>
            </a:r>
          </a:p>
          <a:p>
            <a:r>
              <a:rPr lang="en-IN" sz="2800" dirty="0" smtClean="0">
                <a:solidFill>
                  <a:srgbClr val="C00000"/>
                </a:solidFill>
              </a:rPr>
              <a:t>Originate as a response of tissues to non specific infection</a:t>
            </a:r>
          </a:p>
          <a:p>
            <a:r>
              <a:rPr lang="en-IN" sz="2800" dirty="0" err="1" smtClean="0">
                <a:solidFill>
                  <a:srgbClr val="C00000"/>
                </a:solidFill>
              </a:rPr>
              <a:t>Tumor</a:t>
            </a:r>
            <a:r>
              <a:rPr lang="en-IN" sz="2800" dirty="0" smtClean="0">
                <a:solidFill>
                  <a:srgbClr val="C00000"/>
                </a:solidFill>
              </a:rPr>
              <a:t> –like growth ,considered as an exaggerated ,conditioned response to minor trauma</a:t>
            </a:r>
            <a:endParaRPr lang="en-I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062869" cy="3880773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Size can vary from less than 1cm to involve most of the length of vestibule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Most common site of occurrence – facial aspect of alveolar ridge. ( Occasionally seen on lingual aspect of mandibular alveolar ridge )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Age group = middle aged and older adults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Anterior portion of jaw &gt; posterior part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Females &gt; Males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Can occur in either maxilla or mandible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234" y="2160589"/>
            <a:ext cx="3966693" cy="40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31" y="2186347"/>
            <a:ext cx="6135590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Reveals hyperplasia of fibrous connective tissue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Overlying epithelium is frequently </a:t>
            </a:r>
            <a:r>
              <a:rPr lang="en-IN" sz="2400" dirty="0" err="1" smtClean="0">
                <a:solidFill>
                  <a:srgbClr val="AE8902"/>
                </a:solidFill>
              </a:rPr>
              <a:t>hyperparakeratotic</a:t>
            </a:r>
            <a:r>
              <a:rPr lang="en-IN" sz="2400" dirty="0" smtClean="0">
                <a:solidFill>
                  <a:srgbClr val="AE8902"/>
                </a:solidFill>
              </a:rPr>
              <a:t> and demonstrate irregular hyperplasia of rete ridges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Focal areas of ulceration is common at the base of the grooves between the folds</a:t>
            </a:r>
          </a:p>
          <a:p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378" y="1184856"/>
            <a:ext cx="4250028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084074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In some cases the epithelium shows inflammatory hyperplasia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In rare instances ,  the formation of osteoid or </a:t>
            </a:r>
            <a:r>
              <a:rPr lang="en-IN" sz="2400" dirty="0" err="1" smtClean="0">
                <a:solidFill>
                  <a:srgbClr val="AE8902"/>
                </a:solidFill>
              </a:rPr>
              <a:t>chondroid</a:t>
            </a:r>
            <a:r>
              <a:rPr lang="en-IN" sz="2400" dirty="0" smtClean="0">
                <a:solidFill>
                  <a:srgbClr val="AE8902"/>
                </a:solidFill>
              </a:rPr>
              <a:t> is observed</a:t>
            </a:r>
          </a:p>
          <a:p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073" y="1270000"/>
            <a:ext cx="4876800" cy="44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86339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Surgical excision of hyperplastic tissue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The ill – fitting denture should be remade or relined to prevent the recurrence of the lesion</a:t>
            </a:r>
          </a:p>
          <a:p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71" y="450761"/>
            <a:ext cx="3966692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4400" dirty="0" smtClean="0">
                <a:solidFill>
                  <a:schemeClr val="accent4"/>
                </a:solidFill>
              </a:rPr>
              <a:t>INFLAMMATORY PAPILLARY HYPERPLASIA</a:t>
            </a:r>
            <a:endParaRPr lang="en-IN" sz="4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Also called Denture </a:t>
            </a:r>
            <a:r>
              <a:rPr lang="en-IN" sz="2400" dirty="0" err="1" smtClean="0">
                <a:solidFill>
                  <a:srgbClr val="002060"/>
                </a:solidFill>
              </a:rPr>
              <a:t>Papillomatosis</a:t>
            </a:r>
            <a:endParaRPr lang="en-IN" sz="2400" dirty="0" smtClean="0">
              <a:solidFill>
                <a:srgbClr val="002060"/>
              </a:solidFill>
            </a:endParaRPr>
          </a:p>
          <a:p>
            <a:r>
              <a:rPr lang="en-IN" sz="2400" dirty="0" smtClean="0">
                <a:solidFill>
                  <a:srgbClr val="002060"/>
                </a:solidFill>
              </a:rPr>
              <a:t>It is a reactive tissue growth that usually , although not always , develops beneath a denture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Generally involves mucosa of palate</a:t>
            </a:r>
            <a:endParaRPr lang="en-IN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Exact cause is unknown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Condition is often related to following –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An ill – fitting denture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Poor denture hygiene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Wearing the denture 24 hours a day</a:t>
            </a:r>
            <a:endParaRPr lang="en-IN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710587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Papillary hyperplasia occur predominantly in edentulous patients with dentures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Usual site of occurrence – hard palate beneath the denture base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Can occur at any age in the adult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No definite sex predilection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Usually asymptomatic</a:t>
            </a:r>
          </a:p>
          <a:p>
            <a:endParaRPr lang="en-IN" sz="2400" dirty="0" smtClean="0">
              <a:solidFill>
                <a:srgbClr val="002060"/>
              </a:solidFill>
            </a:endParaRPr>
          </a:p>
          <a:p>
            <a:endParaRPr lang="en-IN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204" y="1930399"/>
            <a:ext cx="4095416" cy="37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94" y="2199226"/>
            <a:ext cx="6354531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Early lesions may only involve the palatal vault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Advanced cases can cover most of the palate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The lesions present itself as numerous , closely arranged , oedematous papillary projections ,often involving nearly all of the hard palate , and imparting a warty appearance</a:t>
            </a:r>
            <a:endParaRPr lang="en-IN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333" y="1661375"/>
            <a:ext cx="3748289" cy="39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2160589"/>
            <a:ext cx="6413679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Show numerous , papillary growths on the surface that are covered by hyperplastic stratified squamous epithelium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Epithelium can be </a:t>
            </a:r>
            <a:r>
              <a:rPr lang="en-IN" sz="2400" dirty="0" err="1" smtClean="0">
                <a:solidFill>
                  <a:srgbClr val="002060"/>
                </a:solidFill>
              </a:rPr>
              <a:t>orthokeratinised</a:t>
            </a:r>
            <a:r>
              <a:rPr lang="en-IN" sz="2400" dirty="0" smtClean="0">
                <a:solidFill>
                  <a:srgbClr val="002060"/>
                </a:solidFill>
              </a:rPr>
              <a:t> or </a:t>
            </a:r>
            <a:r>
              <a:rPr lang="en-IN" sz="2400" dirty="0" err="1" smtClean="0">
                <a:solidFill>
                  <a:srgbClr val="002060"/>
                </a:solidFill>
              </a:rPr>
              <a:t>parakeratinised</a:t>
            </a:r>
            <a:endParaRPr lang="en-IN" sz="2400" dirty="0" smtClean="0">
              <a:solidFill>
                <a:srgbClr val="002060"/>
              </a:solidFill>
            </a:endParaRPr>
          </a:p>
          <a:p>
            <a:r>
              <a:rPr lang="en-IN" sz="2400" dirty="0" smtClean="0">
                <a:solidFill>
                  <a:srgbClr val="002060"/>
                </a:solidFill>
              </a:rPr>
              <a:t>Consists of central core of connective tissue</a:t>
            </a:r>
          </a:p>
          <a:p>
            <a:endParaRPr lang="en-IN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83" y="390525"/>
            <a:ext cx="537049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2160589"/>
            <a:ext cx="6465194" cy="3880773"/>
          </a:xfrm>
        </p:spPr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002060"/>
                </a:solidFill>
              </a:rPr>
              <a:t>Pseudoepitheliomatous</a:t>
            </a:r>
            <a:r>
              <a:rPr lang="en-IN" sz="2400" dirty="0" smtClean="0">
                <a:solidFill>
                  <a:srgbClr val="002060"/>
                </a:solidFill>
              </a:rPr>
              <a:t> hyperplasia , in varying degrees , is seen in vast majority of cases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Connective tissue can vary from loose and oedematous to densely collagenized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A chronic inflammatory cell infiltrate is usually seen ,consisting of lymphocytes and plasma cells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Less frequently PMNS can be seen</a:t>
            </a:r>
            <a:endParaRPr lang="en-IN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3" y="1478887"/>
            <a:ext cx="5344733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chemeClr val="tx1"/>
                </a:solidFill>
                <a:latin typeface="Bradley Hand ITC" panose="03070402050302030203" pitchFamily="66" charset="0"/>
                <a:ea typeface="Adobe Gothic Std B" panose="020B0800000000000000" pitchFamily="34" charset="-128"/>
              </a:rPr>
              <a:t>Aetiology -</a:t>
            </a:r>
            <a:endParaRPr lang="en-IN" sz="4000" dirty="0">
              <a:solidFill>
                <a:schemeClr val="tx1"/>
              </a:solidFill>
              <a:latin typeface="Bradley Hand ITC" panose="03070402050302030203" pitchFamily="66" charset="0"/>
              <a:ea typeface="Adobe Gothic Std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Originally believed to be a </a:t>
            </a:r>
            <a:r>
              <a:rPr lang="en-IN" sz="2400" dirty="0" err="1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botryomycotic</a:t>
            </a:r>
            <a:r>
              <a:rPr lang="en-IN" sz="2400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infection</a:t>
            </a:r>
          </a:p>
          <a:p>
            <a:r>
              <a:rPr lang="en-IN" sz="2400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Also was thought to be caused by pyogenic infection by </a:t>
            </a:r>
            <a:r>
              <a:rPr lang="en-IN" sz="2400" i="1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Staphylococci</a:t>
            </a:r>
            <a:r>
              <a:rPr lang="en-IN" sz="2400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 and </a:t>
            </a:r>
            <a:r>
              <a:rPr lang="en-IN" sz="2400" i="1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Streptococci</a:t>
            </a:r>
          </a:p>
          <a:p>
            <a:r>
              <a:rPr lang="en-IN" sz="2400" b="1" dirty="0" smtClean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Now Pyogenic Granuloma is thought to represent an exuberant tissue response to local irritation or trauma</a:t>
            </a:r>
          </a:p>
          <a:p>
            <a:endParaRPr lang="en-IN" sz="2400" i="1" dirty="0" smtClean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IN" sz="2400" i="1" dirty="0" smtClean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IN" sz="2400" i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15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16677"/>
            <a:ext cx="9896221" cy="5550794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For very early lesions – removal of denture can allow erythema and oedema to subside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The condition may show improvement with topical or systemic antifungal therapy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For advanced lesions – excision of hyperplastic tissue before fabricating a new denture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Various surgical methods  -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Partial - thickness or full – thickness surgical blade excision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Curettage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Electro surgery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Cryosurgery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002060"/>
                </a:solidFill>
              </a:rPr>
              <a:t>Laser surgery</a:t>
            </a:r>
          </a:p>
          <a:p>
            <a:pPr marL="457200" indent="-457200">
              <a:buFont typeface="+mj-lt"/>
              <a:buAutoNum type="arabicPeriod"/>
            </a:pPr>
            <a:endParaRPr lang="en-IN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dirty="0" smtClean="0">
                <a:solidFill>
                  <a:schemeClr val="bg1">
                    <a:lumMod val="50000"/>
                  </a:schemeClr>
                </a:solidFill>
              </a:rPr>
              <a:t>VERRUCIFORM XANTHOMA</a:t>
            </a:r>
            <a:endParaRPr lang="en-IN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Also called  </a:t>
            </a:r>
            <a:r>
              <a:rPr lang="en-IN" sz="2400" dirty="0" err="1" smtClean="0">
                <a:solidFill>
                  <a:srgbClr val="00B050"/>
                </a:solidFill>
              </a:rPr>
              <a:t>Verrucous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Xanthoma</a:t>
            </a:r>
            <a:r>
              <a:rPr lang="en-IN" sz="2400" dirty="0" smtClean="0">
                <a:solidFill>
                  <a:srgbClr val="00B050"/>
                </a:solidFill>
              </a:rPr>
              <a:t> , Inflammatory Papillary Hyperplasia with Foam cell Response</a:t>
            </a:r>
          </a:p>
          <a:p>
            <a:r>
              <a:rPr lang="en-IN" sz="2400" dirty="0" err="1" smtClean="0">
                <a:solidFill>
                  <a:srgbClr val="00B050"/>
                </a:solidFill>
              </a:rPr>
              <a:t>Verruciform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xanthoma</a:t>
            </a:r>
            <a:r>
              <a:rPr lang="en-IN" sz="2400" dirty="0" smtClean="0">
                <a:solidFill>
                  <a:srgbClr val="00B050"/>
                </a:solidFill>
              </a:rPr>
              <a:t> is a hyperplasic condition of the epithelium , with a characteristic </a:t>
            </a:r>
            <a:r>
              <a:rPr lang="en-IN" sz="2400" dirty="0" err="1" smtClean="0">
                <a:solidFill>
                  <a:srgbClr val="00B050"/>
                </a:solidFill>
              </a:rPr>
              <a:t>subepithelial</a:t>
            </a:r>
            <a:r>
              <a:rPr lang="en-IN" sz="2400" dirty="0" smtClean="0">
                <a:solidFill>
                  <a:srgbClr val="00B050"/>
                </a:solidFill>
              </a:rPr>
              <a:t> accumulation of lipid laden </a:t>
            </a:r>
            <a:r>
              <a:rPr lang="en-IN" sz="2400" dirty="0" err="1" smtClean="0">
                <a:solidFill>
                  <a:srgbClr val="00B050"/>
                </a:solidFill>
              </a:rPr>
              <a:t>histiocytes</a:t>
            </a:r>
            <a:endParaRPr lang="en-IN" sz="2400" dirty="0" smtClean="0">
              <a:solidFill>
                <a:srgbClr val="00B050"/>
              </a:solidFill>
            </a:endParaRPr>
          </a:p>
          <a:p>
            <a:r>
              <a:rPr lang="en-IN" sz="2400" dirty="0" smtClean="0">
                <a:solidFill>
                  <a:srgbClr val="00B050"/>
                </a:solidFill>
              </a:rPr>
              <a:t>It is primarily an oral disease , but skin and genital lesions are also possible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The lesion usually represents an unusual reaction or immune response to localized epithelial injury or trauma</a:t>
            </a:r>
            <a:endParaRPr lang="en-IN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The </a:t>
            </a:r>
            <a:r>
              <a:rPr lang="en-IN" sz="2400" dirty="0" err="1" smtClean="0">
                <a:solidFill>
                  <a:srgbClr val="00B050"/>
                </a:solidFill>
              </a:rPr>
              <a:t>etiopathogenesis</a:t>
            </a:r>
            <a:r>
              <a:rPr lang="en-IN" sz="2400" dirty="0" smtClean="0">
                <a:solidFill>
                  <a:srgbClr val="00B050"/>
                </a:solidFill>
              </a:rPr>
              <a:t> of </a:t>
            </a:r>
            <a:r>
              <a:rPr lang="en-IN" sz="2400" dirty="0" err="1" smtClean="0">
                <a:solidFill>
                  <a:srgbClr val="00B050"/>
                </a:solidFill>
              </a:rPr>
              <a:t>verruciform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xanthoma</a:t>
            </a:r>
            <a:r>
              <a:rPr lang="en-IN" sz="2400" dirty="0" smtClean="0">
                <a:solidFill>
                  <a:srgbClr val="00B050"/>
                </a:solidFill>
              </a:rPr>
              <a:t> is unknown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It is thought that damage to squamous cells with increased epithelial cell turnover , leading to deposition of epithelial cell debris that is engulfed by macrophages in the corium may lead to development of this lesion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An immunologic aetiology has also been proposed</a:t>
            </a:r>
            <a:endParaRPr lang="en-IN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84" y="1455313"/>
            <a:ext cx="6490952" cy="5061397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An uncommon disease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Age – vary from 2 to 89 years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Mean age group – 40 – 50 years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No gender predilection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Common site – masticatory mucosa of alveolar ridge , gingiva , palate ( 75 %)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Other sites – </a:t>
            </a:r>
            <a:r>
              <a:rPr lang="en-IN" sz="2400" dirty="0" err="1" smtClean="0">
                <a:solidFill>
                  <a:srgbClr val="00B050"/>
                </a:solidFill>
              </a:rPr>
              <a:t>buccal</a:t>
            </a:r>
            <a:r>
              <a:rPr lang="en-IN" sz="2400" dirty="0" smtClean="0">
                <a:solidFill>
                  <a:srgbClr val="00B050"/>
                </a:solidFill>
              </a:rPr>
              <a:t> mucosa , floor of mouth , tongue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Typically seen in whites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Size – mostly less than 2cm in diameter</a:t>
            </a:r>
          </a:p>
          <a:p>
            <a:endParaRPr lang="en-IN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728" y="977721"/>
            <a:ext cx="4838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85" y="1930401"/>
            <a:ext cx="6444683" cy="4239750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The lesion appears as well – demarcated , soft , painless , sessile or </a:t>
            </a:r>
            <a:r>
              <a:rPr lang="en-IN" sz="2400" dirty="0" err="1" smtClean="0">
                <a:solidFill>
                  <a:srgbClr val="00B050"/>
                </a:solidFill>
              </a:rPr>
              <a:t>pedunculated</a:t>
            </a:r>
            <a:r>
              <a:rPr lang="en-IN" sz="2400" dirty="0" smtClean="0">
                <a:solidFill>
                  <a:srgbClr val="00B050"/>
                </a:solidFill>
              </a:rPr>
              <a:t> , slightly elevated mass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 Appear white , yellow – white or red in colour  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Surface appears papillary or roughened , rarely flat – topped nodules seen without surface projections</a:t>
            </a:r>
          </a:p>
          <a:p>
            <a:r>
              <a:rPr lang="en-IN" sz="2400" dirty="0">
                <a:solidFill>
                  <a:srgbClr val="00B050"/>
                </a:solidFill>
              </a:rPr>
              <a:t> C</a:t>
            </a:r>
            <a:r>
              <a:rPr lang="en-IN" sz="2400" dirty="0" smtClean="0">
                <a:solidFill>
                  <a:srgbClr val="00B050"/>
                </a:solidFill>
              </a:rPr>
              <a:t>linically resemble squamous papilloma, </a:t>
            </a:r>
            <a:r>
              <a:rPr lang="en-IN" sz="2400" dirty="0" err="1" smtClean="0">
                <a:solidFill>
                  <a:srgbClr val="00B050"/>
                </a:solidFill>
              </a:rPr>
              <a:t>condylomata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acuminatum</a:t>
            </a:r>
            <a:r>
              <a:rPr lang="en-IN" sz="2400" dirty="0" smtClean="0">
                <a:solidFill>
                  <a:srgbClr val="00B050"/>
                </a:solidFill>
              </a:rPr>
              <a:t>, or early carcinoma</a:t>
            </a:r>
          </a:p>
          <a:p>
            <a:endParaRPr lang="en-IN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365" y="609600"/>
            <a:ext cx="4649273" cy="55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30" y="1390919"/>
            <a:ext cx="6619741" cy="4650444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Demonstrates papillary , </a:t>
            </a:r>
            <a:r>
              <a:rPr lang="en-IN" sz="2400" dirty="0" err="1" smtClean="0">
                <a:solidFill>
                  <a:srgbClr val="00B050"/>
                </a:solidFill>
              </a:rPr>
              <a:t>acanthotic</a:t>
            </a:r>
            <a:r>
              <a:rPr lang="en-IN" sz="2400" dirty="0" smtClean="0">
                <a:solidFill>
                  <a:srgbClr val="00B050"/>
                </a:solidFill>
              </a:rPr>
              <a:t> surface epithelium covered by a thickened layer of </a:t>
            </a:r>
            <a:r>
              <a:rPr lang="en-IN" sz="2400" dirty="0" err="1" smtClean="0">
                <a:solidFill>
                  <a:srgbClr val="00B050"/>
                </a:solidFill>
              </a:rPr>
              <a:t>parakeratin</a:t>
            </a:r>
            <a:endParaRPr lang="en-IN" sz="2400" dirty="0" smtClean="0">
              <a:solidFill>
                <a:srgbClr val="00B050"/>
              </a:solidFill>
            </a:endParaRPr>
          </a:p>
          <a:p>
            <a:r>
              <a:rPr lang="en-IN" sz="2400" dirty="0" smtClean="0">
                <a:solidFill>
                  <a:srgbClr val="00B050"/>
                </a:solidFill>
              </a:rPr>
              <a:t>Most striking and characteristic feature of connective tissue papillae between the epithelial pegs is the presence of large foam cells known as </a:t>
            </a:r>
            <a:r>
              <a:rPr lang="en-IN" sz="2400" dirty="0" err="1" smtClean="0">
                <a:solidFill>
                  <a:srgbClr val="00B050"/>
                </a:solidFill>
              </a:rPr>
              <a:t>xanthoma</a:t>
            </a:r>
            <a:r>
              <a:rPr lang="en-IN" sz="2400" dirty="0" smtClean="0">
                <a:solidFill>
                  <a:srgbClr val="00B050"/>
                </a:solidFill>
              </a:rPr>
              <a:t> cells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The pushing effect of the papillary macrophages is responsible for elongated </a:t>
            </a:r>
            <a:r>
              <a:rPr lang="en-IN" sz="2400" dirty="0" err="1" smtClean="0">
                <a:solidFill>
                  <a:srgbClr val="00B050"/>
                </a:solidFill>
              </a:rPr>
              <a:t>reteridges</a:t>
            </a:r>
            <a:endParaRPr lang="en-IN" sz="2400" dirty="0" smtClean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71" y="1039433"/>
            <a:ext cx="511291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6496198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A slight inflammatory infiltrate may be present beneath the lesion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Occasional lesions have been associated with a massive </a:t>
            </a:r>
            <a:r>
              <a:rPr lang="en-IN" sz="2400" dirty="0" err="1" smtClean="0">
                <a:solidFill>
                  <a:srgbClr val="00B050"/>
                </a:solidFill>
              </a:rPr>
              <a:t>lichenoid</a:t>
            </a:r>
            <a:r>
              <a:rPr lang="en-IN" sz="2400" dirty="0" smtClean="0">
                <a:solidFill>
                  <a:srgbClr val="00B050"/>
                </a:solidFill>
              </a:rPr>
              <a:t> infiltrate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No granulomatous changes ,other than foamy macrophages is seen</a:t>
            </a:r>
            <a:endParaRPr lang="en-IN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3" y="837126"/>
            <a:ext cx="5190186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B050"/>
                </a:solidFill>
              </a:rPr>
              <a:t>Treated with conservative surgical excision</a:t>
            </a:r>
          </a:p>
          <a:p>
            <a:r>
              <a:rPr lang="en-IN" sz="2400" dirty="0" smtClean="0">
                <a:solidFill>
                  <a:srgbClr val="00B050"/>
                </a:solidFill>
              </a:rPr>
              <a:t>Recurrence is rare</a:t>
            </a:r>
            <a:endParaRPr lang="en-IN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LIPOMA</a:t>
            </a:r>
            <a:endParaRPr lang="en-IN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Relatively rare intraoral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tumor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Benign tumour of fat, a  slow growing neoplasm </a:t>
            </a:r>
          </a:p>
          <a:p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Lipomas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of oral and maxillofacial regions account for only 1% to 4 %</a:t>
            </a:r>
            <a:endParaRPr lang="en-I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</a:t>
            </a:r>
            <a:endParaRPr lang="en-IN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The pathogenesis of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lipomas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is uncertain 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They appear to be common in obese people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However the metabolism of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lipomas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is completely independent of normal body fat , if the calorie intake is reduced ,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lipomas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do not decrease in size, although normal body fat may be lost</a:t>
            </a:r>
            <a:endParaRPr lang="en-I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4101"/>
            <a:ext cx="6573472" cy="5273899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It arises as a elevated, pedunculated or sessile vascular mass with a smooth, lobulated or even a warty surface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Most common site – Gingiva (75%)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Females &gt; Males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Lesions more common on facial aspect of gingiva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Other sites – lips,  tongue, </a:t>
            </a:r>
            <a:r>
              <a:rPr lang="en-IN" sz="2400" dirty="0" err="1" smtClean="0">
                <a:solidFill>
                  <a:srgbClr val="C00000"/>
                </a:solidFill>
              </a:rPr>
              <a:t>buccal</a:t>
            </a:r>
            <a:r>
              <a:rPr lang="en-IN" sz="2400" dirty="0" smtClean="0">
                <a:solidFill>
                  <a:srgbClr val="C00000"/>
                </a:solidFill>
              </a:rPr>
              <a:t> mucosa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Most common area of occurrence – Maxillary Anterior region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Surface is commonly ulcerated – therefore can show a tendency for haemorrhage either spontaneously or on slight trauma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02" y="991674"/>
            <a:ext cx="4855336" cy="53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57" y="2212104"/>
            <a:ext cx="6187105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Common age group – 30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yrs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and above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No gender predilection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Common in head and neck regions (13 %) of the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lipomas</a:t>
            </a:r>
            <a:endParaRPr lang="en-IN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Intraoral occurrence is rare</a:t>
            </a:r>
          </a:p>
          <a:p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Intraoral site include – tongue , floor of mouth ,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buccal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mucosa , gingiva , </a:t>
            </a:r>
            <a:r>
              <a:rPr lang="en-IN" sz="2400" dirty="0" err="1" smtClean="0">
                <a:solidFill>
                  <a:schemeClr val="accent1">
                    <a:lumMod val="50000"/>
                  </a:schemeClr>
                </a:solidFill>
              </a:rPr>
              <a:t>mucobuccal</a:t>
            </a:r>
            <a:r>
              <a:rPr lang="en-IN" sz="2400" dirty="0" smtClean="0">
                <a:solidFill>
                  <a:schemeClr val="accent1">
                    <a:lumMod val="50000"/>
                  </a:schemeClr>
                </a:solidFill>
              </a:rPr>
              <a:t> or labial folds</a:t>
            </a:r>
            <a:endParaRPr lang="en-I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458" y="1579093"/>
            <a:ext cx="38385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886" y="0"/>
            <a:ext cx="3414115" cy="13208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7" y="90153"/>
            <a:ext cx="5872766" cy="6490952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Intraoral </a:t>
            </a:r>
            <a:r>
              <a:rPr lang="en-IN" sz="2400" dirty="0" err="1" smtClean="0">
                <a:solidFill>
                  <a:srgbClr val="660033"/>
                </a:solidFill>
              </a:rPr>
              <a:t>lipomas</a:t>
            </a:r>
            <a:r>
              <a:rPr lang="en-IN" sz="2400" dirty="0" smtClean="0">
                <a:solidFill>
                  <a:srgbClr val="660033"/>
                </a:solidFill>
              </a:rPr>
              <a:t> – types include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660033"/>
                </a:solidFill>
              </a:rPr>
              <a:t>Superficial form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660033"/>
                </a:solidFill>
              </a:rPr>
              <a:t>Diffuse form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660033"/>
                </a:solidFill>
              </a:rPr>
              <a:t>Encapsulated form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Superficial form</a:t>
            </a:r>
            <a:r>
              <a:rPr lang="en-IN" sz="2400" dirty="0" smtClean="0">
                <a:solidFill>
                  <a:srgbClr val="660033"/>
                </a:solidFill>
              </a:rPr>
              <a:t> – appear as a single or lobulated , painless lesion attached by either a sessile or a </a:t>
            </a:r>
            <a:r>
              <a:rPr lang="en-IN" sz="2400" dirty="0" err="1" smtClean="0">
                <a:solidFill>
                  <a:srgbClr val="660033"/>
                </a:solidFill>
              </a:rPr>
              <a:t>pedunculated</a:t>
            </a:r>
            <a:r>
              <a:rPr lang="en-IN" sz="2400" dirty="0" smtClean="0">
                <a:solidFill>
                  <a:srgbClr val="660033"/>
                </a:solidFill>
              </a:rPr>
              <a:t> base . Epithelium is usually thin, with a yellow surface discoloration and readily visible blood vessels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Diffuse form</a:t>
            </a:r>
            <a:r>
              <a:rPr lang="en-IN" sz="2400" dirty="0" smtClean="0">
                <a:solidFill>
                  <a:srgbClr val="660033"/>
                </a:solidFill>
              </a:rPr>
              <a:t> – affect deeper tissues , when palpated it feels like fluid ( sometimes mistaken for cyst)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Diagnosis is essentially a clinical one</a:t>
            </a:r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319" y="1609859"/>
            <a:ext cx="4480972" cy="42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52283"/>
            <a:ext cx="5890891" cy="4689080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Composed predominantly of mature adipocytes, possibly admixed with </a:t>
            </a:r>
            <a:r>
              <a:rPr lang="en-IN" sz="2400" dirty="0" err="1" smtClean="0">
                <a:solidFill>
                  <a:srgbClr val="660033"/>
                </a:solidFill>
              </a:rPr>
              <a:t>collagenic</a:t>
            </a:r>
            <a:r>
              <a:rPr lang="en-IN" sz="2400" dirty="0" smtClean="0">
                <a:solidFill>
                  <a:srgbClr val="660033"/>
                </a:solidFill>
              </a:rPr>
              <a:t> streaks, and often well demarcate from surrounding connective tissues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A thin fibrous capsule may be seen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Infiltrating </a:t>
            </a:r>
            <a:r>
              <a:rPr lang="en-IN" sz="2400" dirty="0" err="1" smtClean="0">
                <a:solidFill>
                  <a:srgbClr val="660033"/>
                </a:solidFill>
              </a:rPr>
              <a:t>lipoma</a:t>
            </a:r>
            <a:r>
              <a:rPr lang="en-IN" sz="2400" dirty="0" smtClean="0">
                <a:solidFill>
                  <a:srgbClr val="660033"/>
                </a:solidFill>
              </a:rPr>
              <a:t> – when </a:t>
            </a:r>
            <a:r>
              <a:rPr lang="en-IN" sz="2400" dirty="0" err="1" smtClean="0">
                <a:solidFill>
                  <a:srgbClr val="660033"/>
                </a:solidFill>
              </a:rPr>
              <a:t>lesional</a:t>
            </a:r>
            <a:r>
              <a:rPr lang="en-IN" sz="2400" dirty="0" smtClean="0">
                <a:solidFill>
                  <a:srgbClr val="660033"/>
                </a:solidFill>
              </a:rPr>
              <a:t> fat cells are seen to infiltrate into surrounding tissues , producing a thin </a:t>
            </a:r>
            <a:r>
              <a:rPr lang="en-IN" sz="2400" dirty="0" err="1" smtClean="0">
                <a:solidFill>
                  <a:srgbClr val="660033"/>
                </a:solidFill>
              </a:rPr>
              <a:t>extentions</a:t>
            </a:r>
            <a:r>
              <a:rPr lang="en-IN" sz="2400" dirty="0" smtClean="0">
                <a:solidFill>
                  <a:srgbClr val="660033"/>
                </a:solidFill>
              </a:rPr>
              <a:t> of fatty tissue radiating from central tumour mass</a:t>
            </a:r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42" y="1031315"/>
            <a:ext cx="5473522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774" y="609600"/>
            <a:ext cx="2126227" cy="13208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734097"/>
            <a:ext cx="6581104" cy="5628066"/>
          </a:xfrm>
        </p:spPr>
        <p:txBody>
          <a:bodyPr>
            <a:normAutofit fontScale="92500"/>
          </a:bodyPr>
          <a:lstStyle/>
          <a:p>
            <a:r>
              <a:rPr lang="en-IN" sz="2400" dirty="0" smtClean="0">
                <a:solidFill>
                  <a:srgbClr val="00B0F0"/>
                </a:solidFill>
              </a:rPr>
              <a:t>Fibrolipoma</a:t>
            </a:r>
            <a:r>
              <a:rPr lang="en-IN" sz="2400" dirty="0" smtClean="0">
                <a:solidFill>
                  <a:srgbClr val="660033"/>
                </a:solidFill>
              </a:rPr>
              <a:t> – excessive fibrosis between fat cells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Angiolipoma</a:t>
            </a:r>
            <a:r>
              <a:rPr lang="en-IN" sz="2400" dirty="0" smtClean="0">
                <a:solidFill>
                  <a:srgbClr val="660033"/>
                </a:solidFill>
              </a:rPr>
              <a:t> – when excess number of vascular channels is present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Myxolipoma</a:t>
            </a:r>
            <a:r>
              <a:rPr lang="en-IN" sz="2400" dirty="0" smtClean="0">
                <a:solidFill>
                  <a:srgbClr val="660033"/>
                </a:solidFill>
              </a:rPr>
              <a:t> – consists of areas of uniform spindle shaped cells interspersed between normal adipocytes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Pleomorphic </a:t>
            </a:r>
            <a:r>
              <a:rPr lang="en-IN" sz="2400" dirty="0" err="1" smtClean="0">
                <a:solidFill>
                  <a:srgbClr val="00B0F0"/>
                </a:solidFill>
              </a:rPr>
              <a:t>lipoma</a:t>
            </a:r>
            <a:r>
              <a:rPr lang="en-IN" sz="2400" dirty="0" smtClean="0">
                <a:solidFill>
                  <a:srgbClr val="660033"/>
                </a:solidFill>
              </a:rPr>
              <a:t> – when spindle cells appear somewhat dysplastic or mixed with pleomorphic giant cells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Myelolipoma</a:t>
            </a:r>
            <a:r>
              <a:rPr lang="en-IN" sz="2400" dirty="0" smtClean="0">
                <a:solidFill>
                  <a:srgbClr val="660033"/>
                </a:solidFill>
              </a:rPr>
              <a:t> – when bone marrow is present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Adenolipoma</a:t>
            </a:r>
            <a:r>
              <a:rPr lang="en-IN" sz="2400" dirty="0" smtClean="0">
                <a:solidFill>
                  <a:srgbClr val="660033"/>
                </a:solidFill>
              </a:rPr>
              <a:t> – when isolated ductal or tubular adnexal structures are scattered throughout fat lobules</a:t>
            </a:r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762" y="1039969"/>
            <a:ext cx="3314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09066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Treated by conservative local excision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Recurrence is rare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Intramuscular type have high recurrence rate( because of their infiltrative growth pattern )</a:t>
            </a:r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13644"/>
            <a:ext cx="6228947" cy="47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dirty="0" smtClean="0">
                <a:solidFill>
                  <a:srgbClr val="FFC000"/>
                </a:solidFill>
              </a:rPr>
              <a:t>LYPHANGIOMA</a:t>
            </a:r>
            <a:endParaRPr lang="en-IN" sz="44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67" y="1468190"/>
            <a:ext cx="8750001" cy="5267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400" dirty="0" smtClean="0">
              <a:solidFill>
                <a:srgbClr val="7030A0"/>
              </a:solidFill>
            </a:endParaRPr>
          </a:p>
          <a:p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is a benign </a:t>
            </a:r>
            <a:r>
              <a:rPr lang="en-IN" sz="2400" dirty="0" err="1" smtClean="0">
                <a:solidFill>
                  <a:srgbClr val="7030A0"/>
                </a:solidFill>
              </a:rPr>
              <a:t>hamartomatous</a:t>
            </a:r>
            <a:r>
              <a:rPr lang="en-IN" sz="2400" dirty="0" smtClean="0">
                <a:solidFill>
                  <a:srgbClr val="7030A0"/>
                </a:solidFill>
              </a:rPr>
              <a:t> hyperplasia of lymphatic vessels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Classification of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by Watson and </a:t>
            </a:r>
            <a:r>
              <a:rPr lang="en-IN" sz="2400" dirty="0" err="1" smtClean="0">
                <a:solidFill>
                  <a:srgbClr val="7030A0"/>
                </a:solidFill>
              </a:rPr>
              <a:t>Mc</a:t>
            </a:r>
            <a:r>
              <a:rPr lang="en-IN" sz="2400" dirty="0">
                <a:solidFill>
                  <a:srgbClr val="7030A0"/>
                </a:solidFill>
              </a:rPr>
              <a:t> </a:t>
            </a:r>
            <a:r>
              <a:rPr lang="en-IN" sz="2400" dirty="0" smtClean="0">
                <a:solidFill>
                  <a:srgbClr val="7030A0"/>
                </a:solidFill>
              </a:rPr>
              <a:t>Carty –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Simple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Cavernous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Cellular or </a:t>
            </a:r>
            <a:r>
              <a:rPr lang="en-IN" sz="2400" dirty="0" err="1" smtClean="0">
                <a:solidFill>
                  <a:srgbClr val="7030A0"/>
                </a:solidFill>
              </a:rPr>
              <a:t>hypertropic</a:t>
            </a:r>
            <a:r>
              <a:rPr lang="en-IN" sz="2400" dirty="0" smtClean="0">
                <a:solidFill>
                  <a:srgbClr val="7030A0"/>
                </a:solidFill>
              </a:rPr>
              <a:t>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Diffuse or systemic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Cystic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or </a:t>
            </a:r>
            <a:r>
              <a:rPr lang="en-IN" sz="2400" dirty="0" err="1" smtClean="0">
                <a:solidFill>
                  <a:srgbClr val="7030A0"/>
                </a:solidFill>
              </a:rPr>
              <a:t>hygroma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IN" sz="2400" dirty="0" smtClean="0">
              <a:solidFill>
                <a:srgbClr val="7030A0"/>
              </a:solidFill>
            </a:endParaRPr>
          </a:p>
          <a:p>
            <a:endParaRPr lang="en-I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>
                <a:solidFill>
                  <a:srgbClr val="7030A0"/>
                </a:solidFill>
              </a:rPr>
              <a:t>Most likely represent a developmental anomaly that arise from a sequestrations of lymphatic tissue that do not communicate with rest of the lymphatic system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98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9" y="1287887"/>
            <a:ext cx="5975797" cy="5318975"/>
          </a:xfrm>
        </p:spPr>
        <p:txBody>
          <a:bodyPr>
            <a:normAutofit fontScale="92500"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Majority of cases – present at birth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Lymphatic malformations have marked predilection for head and neck – this include 50% to 70% of all cases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Cervical lymphatic malformations are more common in posterior triangle – characterised by typically soft , fluctuant masses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They occur less frequently in anterior triangle – lesions in this location can cause dyspnoea or dysphagia as they grow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Occasionally cervical lesions extend </a:t>
            </a:r>
            <a:r>
              <a:rPr lang="en-IN" sz="2400" dirty="0" err="1" smtClean="0">
                <a:solidFill>
                  <a:srgbClr val="7030A0"/>
                </a:solidFill>
              </a:rPr>
              <a:t>upto</a:t>
            </a:r>
            <a:r>
              <a:rPr lang="en-IN" sz="2400" dirty="0" smtClean="0">
                <a:solidFill>
                  <a:srgbClr val="7030A0"/>
                </a:solidFill>
              </a:rPr>
              <a:t> mediastinum or upward to oral cavity – this type can result in massive enlargement</a:t>
            </a:r>
          </a:p>
          <a:p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712890"/>
            <a:ext cx="3696237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Oral Manifestations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1210614"/>
            <a:ext cx="6220496" cy="5370489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Intraoral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most commonly occurs on tongue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Other common sites – palate , </a:t>
            </a:r>
            <a:r>
              <a:rPr lang="en-IN" sz="2400" dirty="0" err="1" smtClean="0">
                <a:solidFill>
                  <a:srgbClr val="7030A0"/>
                </a:solidFill>
              </a:rPr>
              <a:t>buccal</a:t>
            </a:r>
            <a:r>
              <a:rPr lang="en-IN" sz="2400" dirty="0" smtClean="0">
                <a:solidFill>
                  <a:srgbClr val="7030A0"/>
                </a:solidFill>
              </a:rPr>
              <a:t> mucosa , gingiva , lips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Superficial lesions – </a:t>
            </a:r>
            <a:r>
              <a:rPr lang="en-IN" sz="2400" dirty="0" err="1" smtClean="0">
                <a:solidFill>
                  <a:srgbClr val="7030A0"/>
                </a:solidFill>
              </a:rPr>
              <a:t>manifestated</a:t>
            </a:r>
            <a:r>
              <a:rPr lang="en-IN" sz="2400" dirty="0" smtClean="0">
                <a:solidFill>
                  <a:srgbClr val="7030A0"/>
                </a:solidFill>
              </a:rPr>
              <a:t> as papillary lesions which may be of same colour as surrounding mucosa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Deeper lesions – appear as diffuse nodules or masses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In some cases large areas of tissue may be involved</a:t>
            </a:r>
          </a:p>
          <a:p>
            <a:r>
              <a:rPr lang="en-IN" sz="2200" dirty="0">
                <a:solidFill>
                  <a:srgbClr val="7030A0"/>
                </a:solidFill>
              </a:rPr>
              <a:t>When lip is involved – called </a:t>
            </a:r>
            <a:r>
              <a:rPr lang="en-IN" sz="2200" dirty="0" err="1">
                <a:solidFill>
                  <a:srgbClr val="7030A0"/>
                </a:solidFill>
              </a:rPr>
              <a:t>macrochelia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86" y="1067515"/>
            <a:ext cx="5589432" cy="523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82" y="0"/>
            <a:ext cx="8596668" cy="21464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81" y="978794"/>
            <a:ext cx="5195432" cy="5049690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If tongue is affected – </a:t>
            </a:r>
            <a:r>
              <a:rPr lang="en-IN" sz="2400" dirty="0" err="1" smtClean="0">
                <a:solidFill>
                  <a:srgbClr val="7030A0"/>
                </a:solidFill>
              </a:rPr>
              <a:t>macroglossia</a:t>
            </a:r>
            <a:r>
              <a:rPr lang="en-IN" sz="2400" dirty="0" smtClean="0">
                <a:solidFill>
                  <a:srgbClr val="7030A0"/>
                </a:solidFill>
              </a:rPr>
              <a:t> is seen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Anterior dorsal part of tongue is mostly affected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The irregular nodularity of the surface of tongue with grey and pink projections is commonest sign of disease ( when associated with </a:t>
            </a:r>
            <a:r>
              <a:rPr lang="en-IN" sz="2400" dirty="0" err="1" smtClean="0">
                <a:solidFill>
                  <a:srgbClr val="7030A0"/>
                </a:solidFill>
              </a:rPr>
              <a:t>macroglossia</a:t>
            </a:r>
            <a:r>
              <a:rPr lang="en-IN" sz="2400" dirty="0" smtClean="0">
                <a:solidFill>
                  <a:srgbClr val="7030A0"/>
                </a:solidFill>
              </a:rPr>
              <a:t> , is </a:t>
            </a:r>
            <a:r>
              <a:rPr lang="en-IN" sz="2400" dirty="0" err="1" smtClean="0">
                <a:solidFill>
                  <a:srgbClr val="7030A0"/>
                </a:solidFill>
              </a:rPr>
              <a:t>pathogmonic</a:t>
            </a:r>
            <a:r>
              <a:rPr lang="en-IN" sz="2400" dirty="0" smtClean="0">
                <a:solidFill>
                  <a:srgbClr val="7030A0"/>
                </a:solidFill>
              </a:rPr>
              <a:t> of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An unusual form – </a:t>
            </a:r>
            <a:r>
              <a:rPr lang="en-IN" sz="2400" dirty="0" err="1" smtClean="0">
                <a:solidFill>
                  <a:srgbClr val="7030A0"/>
                </a:solidFill>
              </a:rPr>
              <a:t>lymphagioma</a:t>
            </a:r>
            <a:r>
              <a:rPr lang="en-IN" sz="2400" dirty="0" smtClean="0">
                <a:solidFill>
                  <a:srgbClr val="7030A0"/>
                </a:solidFill>
              </a:rPr>
              <a:t> of alveolar ridge in neonates is sometimes seen</a:t>
            </a:r>
          </a:p>
          <a:p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26" y="1524291"/>
            <a:ext cx="3804234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7140142" cy="3879603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Can be single or multiple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Can be unilateral or bilateral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Colour ranges from pink to red to purple, depending on the age of the lesion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Young lesions – highly vascular in appearance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Older lesions – more collagenized and pink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Size – vary from few millimetres to diameter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When it develops in gingiva of  pregnant women – </a:t>
            </a:r>
            <a:r>
              <a:rPr lang="en-IN" sz="2400" i="1" dirty="0" smtClean="0">
                <a:solidFill>
                  <a:srgbClr val="00B0F0"/>
                </a:solidFill>
              </a:rPr>
              <a:t>pregnancy </a:t>
            </a:r>
            <a:r>
              <a:rPr lang="en-IN" sz="2400" i="1" dirty="0" smtClean="0">
                <a:solidFill>
                  <a:srgbClr val="00B0F0"/>
                </a:solidFill>
              </a:rPr>
              <a:t>tumour</a:t>
            </a:r>
            <a:r>
              <a:rPr lang="en-IN" sz="2400" dirty="0" smtClean="0">
                <a:solidFill>
                  <a:srgbClr val="C00000"/>
                </a:solidFill>
              </a:rPr>
              <a:t> </a:t>
            </a:r>
            <a:r>
              <a:rPr lang="en-IN" sz="2400" dirty="0" smtClean="0">
                <a:solidFill>
                  <a:srgbClr val="C00000"/>
                </a:solidFill>
              </a:rPr>
              <a:t>or </a:t>
            </a:r>
            <a:r>
              <a:rPr lang="en-IN" sz="2400" i="1" dirty="0" smtClean="0">
                <a:solidFill>
                  <a:srgbClr val="00B0F0"/>
                </a:solidFill>
              </a:rPr>
              <a:t>granuloma gravidum</a:t>
            </a:r>
            <a:r>
              <a:rPr lang="en-IN" sz="2400" dirty="0" smtClean="0">
                <a:solidFill>
                  <a:srgbClr val="C00000"/>
                </a:solidFill>
              </a:rPr>
              <a:t> </a:t>
            </a:r>
          </a:p>
          <a:p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77" y="1738649"/>
            <a:ext cx="4198512" cy="41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78039"/>
            <a:ext cx="5053765" cy="4663323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Consists of multiple </a:t>
            </a:r>
            <a:r>
              <a:rPr lang="en-IN" sz="2400" dirty="0" err="1" smtClean="0">
                <a:solidFill>
                  <a:srgbClr val="7030A0"/>
                </a:solidFill>
              </a:rPr>
              <a:t>interwining</a:t>
            </a:r>
            <a:r>
              <a:rPr lang="en-IN" sz="2400" dirty="0" smtClean="0">
                <a:solidFill>
                  <a:srgbClr val="7030A0"/>
                </a:solidFill>
              </a:rPr>
              <a:t> lymph vessels in loose </a:t>
            </a:r>
            <a:r>
              <a:rPr lang="en-IN" sz="2400" dirty="0" err="1" smtClean="0">
                <a:solidFill>
                  <a:srgbClr val="7030A0"/>
                </a:solidFill>
              </a:rPr>
              <a:t>fibrovascular</a:t>
            </a:r>
            <a:r>
              <a:rPr lang="en-IN" sz="2400" dirty="0" smtClean="0">
                <a:solidFill>
                  <a:srgbClr val="7030A0"/>
                </a:solidFill>
              </a:rPr>
              <a:t> </a:t>
            </a:r>
            <a:r>
              <a:rPr lang="en-IN" sz="2400" dirty="0" err="1" smtClean="0">
                <a:solidFill>
                  <a:srgbClr val="7030A0"/>
                </a:solidFill>
              </a:rPr>
              <a:t>stroma</a:t>
            </a:r>
            <a:endParaRPr lang="en-IN" sz="2400" dirty="0" smtClean="0">
              <a:solidFill>
                <a:srgbClr val="7030A0"/>
              </a:solidFill>
            </a:endParaRPr>
          </a:p>
          <a:p>
            <a:r>
              <a:rPr lang="en-IN" sz="2400" dirty="0" smtClean="0">
                <a:solidFill>
                  <a:srgbClr val="7030A0"/>
                </a:solidFill>
              </a:rPr>
              <a:t>3 types –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7030A0"/>
                </a:solidFill>
              </a:rPr>
              <a:t>Macrocystic</a:t>
            </a:r>
            <a:r>
              <a:rPr lang="en-IN" sz="2400" dirty="0" smtClean="0">
                <a:solidFill>
                  <a:srgbClr val="7030A0"/>
                </a:solidFill>
              </a:rPr>
              <a:t> – composed of cyst like spaces – 2 cm or greater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7030A0"/>
                </a:solidFill>
              </a:rPr>
              <a:t>Microcystic</a:t>
            </a:r>
            <a:r>
              <a:rPr lang="en-IN" sz="2400" dirty="0" smtClean="0">
                <a:solidFill>
                  <a:srgbClr val="7030A0"/>
                </a:solidFill>
              </a:rPr>
              <a:t> – composed of smaller vascular channels – less than 2 cm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Mixed – composed of combination of </a:t>
            </a:r>
            <a:r>
              <a:rPr lang="en-IN" sz="2400" dirty="0" err="1" smtClean="0">
                <a:solidFill>
                  <a:srgbClr val="7030A0"/>
                </a:solidFill>
              </a:rPr>
              <a:t>macrocystic</a:t>
            </a:r>
            <a:r>
              <a:rPr lang="en-IN" sz="2400" dirty="0" smtClean="0">
                <a:solidFill>
                  <a:srgbClr val="7030A0"/>
                </a:solidFill>
              </a:rPr>
              <a:t> and </a:t>
            </a:r>
            <a:r>
              <a:rPr lang="en-IN" sz="2400" dirty="0" err="1" smtClean="0">
                <a:solidFill>
                  <a:srgbClr val="7030A0"/>
                </a:solidFill>
              </a:rPr>
              <a:t>microcystic</a:t>
            </a:r>
            <a:r>
              <a:rPr lang="en-IN" sz="2400" dirty="0" smtClean="0">
                <a:solidFill>
                  <a:srgbClr val="7030A0"/>
                </a:solidFill>
              </a:rPr>
              <a:t> types 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99" y="1336012"/>
            <a:ext cx="6096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88" y="-227527"/>
            <a:ext cx="8596668" cy="13208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13645"/>
            <a:ext cx="5195432" cy="5331854"/>
          </a:xfrm>
        </p:spPr>
        <p:txBody>
          <a:bodyPr>
            <a:normAutofit fontScale="92500" lnSpcReduction="20000"/>
          </a:bodyPr>
          <a:lstStyle/>
          <a:p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can be </a:t>
            </a:r>
            <a:r>
              <a:rPr lang="en-IN" sz="2400" dirty="0" err="1" smtClean="0">
                <a:solidFill>
                  <a:srgbClr val="7030A0"/>
                </a:solidFill>
              </a:rPr>
              <a:t>subclassified</a:t>
            </a:r>
            <a:r>
              <a:rPr lang="en-IN" sz="2400" dirty="0" smtClean="0">
                <a:solidFill>
                  <a:srgbClr val="7030A0"/>
                </a:solidFill>
              </a:rPr>
              <a:t> into –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7030A0"/>
                </a:solidFill>
              </a:rPr>
              <a:t>Lymphangiona</a:t>
            </a:r>
            <a:r>
              <a:rPr lang="en-IN" sz="2400" dirty="0" smtClean="0">
                <a:solidFill>
                  <a:srgbClr val="7030A0"/>
                </a:solidFill>
              </a:rPr>
              <a:t> simplex ( capillary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Cavernous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endParaRPr lang="en-IN" sz="2400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7030A0"/>
                </a:solidFill>
              </a:rPr>
              <a:t>Cystic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( cystic </a:t>
            </a:r>
            <a:r>
              <a:rPr lang="en-IN" sz="2400" dirty="0" err="1" smtClean="0">
                <a:solidFill>
                  <a:srgbClr val="7030A0"/>
                </a:solidFill>
              </a:rPr>
              <a:t>hygroma</a:t>
            </a:r>
            <a:r>
              <a:rPr lang="en-IN" sz="2400" dirty="0" smtClean="0">
                <a:solidFill>
                  <a:srgbClr val="7030A0"/>
                </a:solidFill>
              </a:rPr>
              <a:t> )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Cavernous </a:t>
            </a:r>
            <a:r>
              <a:rPr lang="en-IN" sz="2400" dirty="0" err="1" smtClean="0">
                <a:solidFill>
                  <a:srgbClr val="7030A0"/>
                </a:solidFill>
              </a:rPr>
              <a:t>lymphangioma</a:t>
            </a:r>
            <a:r>
              <a:rPr lang="en-IN" sz="2400" dirty="0" smtClean="0">
                <a:solidFill>
                  <a:srgbClr val="7030A0"/>
                </a:solidFill>
              </a:rPr>
              <a:t> is most common , consists of numerous dilated </a:t>
            </a:r>
            <a:r>
              <a:rPr lang="en-IN" sz="2400" dirty="0" err="1" smtClean="0">
                <a:solidFill>
                  <a:srgbClr val="7030A0"/>
                </a:solidFill>
              </a:rPr>
              <a:t>lymphatics</a:t>
            </a:r>
            <a:r>
              <a:rPr lang="en-IN" sz="2400" dirty="0">
                <a:solidFill>
                  <a:srgbClr val="7030A0"/>
                </a:solidFill>
              </a:rPr>
              <a:t> </a:t>
            </a:r>
            <a:r>
              <a:rPr lang="en-IN" sz="2400" dirty="0" smtClean="0">
                <a:solidFill>
                  <a:srgbClr val="7030A0"/>
                </a:solidFill>
              </a:rPr>
              <a:t>, single layer of endothelial cells with flattened , occasionally , plump , nuclei and containing lymph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Occasionally channels may be filled with blood - </a:t>
            </a:r>
            <a:r>
              <a:rPr lang="en-IN" sz="2400" dirty="0" err="1" smtClean="0">
                <a:solidFill>
                  <a:srgbClr val="7030A0"/>
                </a:solidFill>
              </a:rPr>
              <a:t>haemangiolymphangioma</a:t>
            </a:r>
            <a:endParaRPr lang="en-IN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57" y="1738648"/>
            <a:ext cx="4533364" cy="42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Surgical excision can be the treatment of choice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Spontaneous regression is rare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Because of the non – encapsulated and infiltrating nature , complete removal is often impossible without excessive removal of surrounding normal structures 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Surgical </a:t>
            </a:r>
            <a:r>
              <a:rPr lang="en-IN" sz="2400" dirty="0" err="1" smtClean="0">
                <a:solidFill>
                  <a:srgbClr val="7030A0"/>
                </a:solidFill>
              </a:rPr>
              <a:t>debulking</a:t>
            </a:r>
            <a:r>
              <a:rPr lang="en-IN" sz="2400" dirty="0" smtClean="0">
                <a:solidFill>
                  <a:srgbClr val="7030A0"/>
                </a:solidFill>
              </a:rPr>
              <a:t> of tumour is the typical treatment provided , and additional </a:t>
            </a:r>
            <a:r>
              <a:rPr lang="en-IN" sz="2400" dirty="0" err="1" smtClean="0">
                <a:solidFill>
                  <a:srgbClr val="7030A0"/>
                </a:solidFill>
              </a:rPr>
              <a:t>debulking</a:t>
            </a:r>
            <a:r>
              <a:rPr lang="en-IN" sz="2400" dirty="0" smtClean="0">
                <a:solidFill>
                  <a:srgbClr val="7030A0"/>
                </a:solidFill>
              </a:rPr>
              <a:t> procedures is most likely required as the child grows</a:t>
            </a:r>
            <a:endParaRPr lang="en-I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000" dirty="0" smtClean="0">
                <a:solidFill>
                  <a:srgbClr val="00B050"/>
                </a:solidFill>
              </a:rPr>
              <a:t>HAEMANGIOMA AND VASCULAR MALFORMATIONS</a:t>
            </a:r>
            <a:endParaRPr lang="en-IN" sz="40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The term haemangioma traditionally has been used to describe a variety of developmental vascular anomalies</a:t>
            </a:r>
          </a:p>
          <a:p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Currently </a:t>
            </a:r>
            <a:r>
              <a:rPr lang="en-IN" sz="2400" dirty="0" err="1" smtClean="0">
                <a:solidFill>
                  <a:schemeClr val="accent5">
                    <a:lumMod val="75000"/>
                  </a:schemeClr>
                </a:solidFill>
              </a:rPr>
              <a:t>haemangiomas</a:t>
            </a:r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 are considered to be benign tumours of infancy that displays a rapid growth phase with endothelial cell proliferation , followed by rapid involution</a:t>
            </a:r>
          </a:p>
          <a:p>
            <a:r>
              <a:rPr lang="en-IN" sz="2400" dirty="0" smtClean="0">
                <a:solidFill>
                  <a:schemeClr val="accent5">
                    <a:lumMod val="75000"/>
                  </a:schemeClr>
                </a:solidFill>
              </a:rPr>
              <a:t>Vascular malformations are structural anomalies of blood vessels with normal endothelial cell turnover</a:t>
            </a:r>
          </a:p>
        </p:txBody>
      </p:sp>
    </p:spTree>
    <p:extLst>
      <p:ext uri="{BB962C8B-B14F-4D97-AF65-F5344CB8AC3E}">
        <p14:creationId xmlns:p14="http://schemas.microsoft.com/office/powerpoint/2010/main" val="31559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81223"/>
              </p:ext>
            </p:extLst>
          </p:nvPr>
        </p:nvGraphicFramePr>
        <p:xfrm>
          <a:off x="677863" y="2160588"/>
          <a:ext cx="8596312" cy="39945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8156"/>
                <a:gridCol w="4298156"/>
              </a:tblGrid>
              <a:tr h="442113">
                <a:tc>
                  <a:txBody>
                    <a:bodyPr/>
                    <a:lstStyle/>
                    <a:p>
                      <a:r>
                        <a:rPr lang="en-IN" dirty="0" smtClean="0"/>
                        <a:t>HAEMANGIOMA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VASCULAR MALFORMATIONS</a:t>
                      </a:r>
                      <a:endParaRPr lang="en-IN" dirty="0"/>
                    </a:p>
                  </a:txBody>
                  <a:tcPr/>
                </a:tc>
              </a:tr>
              <a:tr h="763100">
                <a:tc>
                  <a:txBody>
                    <a:bodyPr/>
                    <a:lstStyle/>
                    <a:p>
                      <a:r>
                        <a:rPr lang="en-IN" dirty="0" smtClean="0"/>
                        <a:t>They</a:t>
                      </a:r>
                      <a:r>
                        <a:rPr lang="en-IN" baseline="0" dirty="0" smtClean="0"/>
                        <a:t> are true neoplasms of endothelial cells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They are</a:t>
                      </a:r>
                      <a:r>
                        <a:rPr lang="en-IN" baseline="0" dirty="0" smtClean="0"/>
                        <a:t> localised defects of vascular morphogenesis</a:t>
                      </a:r>
                      <a:endParaRPr lang="en-IN" dirty="0"/>
                    </a:p>
                  </a:txBody>
                  <a:tcPr/>
                </a:tc>
              </a:tr>
              <a:tr h="442113">
                <a:tc>
                  <a:txBody>
                    <a:bodyPr/>
                    <a:lstStyle/>
                    <a:p>
                      <a:r>
                        <a:rPr lang="en-IN" dirty="0" smtClean="0"/>
                        <a:t>Arise 1 month after birth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Present since birth</a:t>
                      </a:r>
                      <a:endParaRPr lang="en-IN" dirty="0"/>
                    </a:p>
                  </a:txBody>
                  <a:tcPr/>
                </a:tc>
              </a:tr>
              <a:tr h="442113">
                <a:tc>
                  <a:txBody>
                    <a:bodyPr/>
                    <a:lstStyle/>
                    <a:p>
                      <a:r>
                        <a:rPr lang="en-IN" dirty="0" smtClean="0"/>
                        <a:t>Do not blanch on pressure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Blanch on pressure</a:t>
                      </a:r>
                      <a:endParaRPr lang="en-IN" dirty="0"/>
                    </a:p>
                  </a:txBody>
                  <a:tcPr/>
                </a:tc>
              </a:tr>
              <a:tr h="442113">
                <a:tc>
                  <a:txBody>
                    <a:bodyPr/>
                    <a:lstStyle/>
                    <a:p>
                      <a:r>
                        <a:rPr lang="en-IN" dirty="0" smtClean="0"/>
                        <a:t>Classified as -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smtClean="0"/>
                        <a:t>Capillary haemangioma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smtClean="0"/>
                        <a:t>Cavernous haemangioma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smtClean="0"/>
                        <a:t>Mixed</a:t>
                      </a:r>
                      <a:r>
                        <a:rPr lang="en-IN" baseline="0" dirty="0" smtClean="0"/>
                        <a:t> haemangioma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Classified as –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smtClean="0"/>
                        <a:t>Intramuscular venous malformations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smtClean="0"/>
                        <a:t>Capillary malformations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dirty="0" err="1" smtClean="0"/>
                        <a:t>Arteriovenous</a:t>
                      </a:r>
                      <a:r>
                        <a:rPr lang="en-IN" baseline="0" dirty="0" smtClean="0"/>
                        <a:t> malformations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baseline="0" dirty="0" smtClean="0"/>
                        <a:t>Lymphatic malformations</a:t>
                      </a:r>
                      <a:endParaRPr lang="en-IN" dirty="0"/>
                    </a:p>
                  </a:txBody>
                  <a:tcPr/>
                </a:tc>
              </a:tr>
              <a:tr h="44211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IN" dirty="0" smtClean="0"/>
                        <a:t>Females </a:t>
                      </a:r>
                      <a:r>
                        <a:rPr lang="en-IN" baseline="0" dirty="0" smtClean="0"/>
                        <a:t> : Males – 3 :1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IN" dirty="0" smtClean="0"/>
                        <a:t>Females : Males</a:t>
                      </a:r>
                      <a:r>
                        <a:rPr lang="en-IN" baseline="0" dirty="0" smtClean="0"/>
                        <a:t> – 1:1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0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318"/>
          </a:xfrm>
        </p:spPr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 Haemangioma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0919"/>
            <a:ext cx="5774981" cy="3206840"/>
          </a:xfrm>
        </p:spPr>
        <p:txBody>
          <a:bodyPr>
            <a:normAutofit fontScale="92500"/>
          </a:bodyPr>
          <a:lstStyle/>
          <a:p>
            <a:r>
              <a:rPr lang="en-IN" sz="2400" dirty="0" err="1" smtClean="0">
                <a:solidFill>
                  <a:srgbClr val="AE8902"/>
                </a:solidFill>
              </a:rPr>
              <a:t>Haemangioms</a:t>
            </a:r>
            <a:r>
              <a:rPr lang="en-IN" sz="2400" dirty="0" smtClean="0">
                <a:solidFill>
                  <a:srgbClr val="AE8902"/>
                </a:solidFill>
              </a:rPr>
              <a:t> are most common </a:t>
            </a:r>
            <a:r>
              <a:rPr lang="en-IN" sz="2400" dirty="0" err="1" smtClean="0">
                <a:solidFill>
                  <a:srgbClr val="AE8902"/>
                </a:solidFill>
              </a:rPr>
              <a:t>tumors</a:t>
            </a:r>
            <a:r>
              <a:rPr lang="en-IN" sz="2400" dirty="0" smtClean="0">
                <a:solidFill>
                  <a:srgbClr val="AE8902"/>
                </a:solidFill>
              </a:rPr>
              <a:t> of infancy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Females &gt; males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Most common in head and neck regions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80 % of </a:t>
            </a:r>
            <a:r>
              <a:rPr lang="en-IN" sz="2400" dirty="0" err="1" smtClean="0">
                <a:solidFill>
                  <a:srgbClr val="AE8902"/>
                </a:solidFill>
              </a:rPr>
              <a:t>haemangiomas</a:t>
            </a:r>
            <a:r>
              <a:rPr lang="en-IN" sz="2400" dirty="0" smtClean="0">
                <a:solidFill>
                  <a:srgbClr val="AE8902"/>
                </a:solidFill>
              </a:rPr>
              <a:t> exist as single lesions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2 types - </a:t>
            </a:r>
          </a:p>
          <a:p>
            <a:endParaRPr lang="en-IN" sz="2400" dirty="0">
              <a:solidFill>
                <a:srgbClr val="AE890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27024"/>
              </p:ext>
            </p:extLst>
          </p:nvPr>
        </p:nvGraphicFramePr>
        <p:xfrm>
          <a:off x="203200" y="4404575"/>
          <a:ext cx="7987764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77006"/>
                <a:gridCol w="4010758"/>
              </a:tblGrid>
              <a:tr h="206062">
                <a:tc>
                  <a:txBody>
                    <a:bodyPr/>
                    <a:lstStyle/>
                    <a:p>
                      <a:r>
                        <a:rPr lang="en-IN" dirty="0" smtClean="0"/>
                        <a:t>SUPERFICIAL</a:t>
                      </a:r>
                      <a:r>
                        <a:rPr lang="en-IN" baseline="0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DEEP TYPE</a:t>
                      </a:r>
                      <a:endParaRPr lang="en-IN" dirty="0"/>
                    </a:p>
                  </a:txBody>
                  <a:tcPr/>
                </a:tc>
              </a:tr>
              <a:tr h="360608">
                <a:tc>
                  <a:txBody>
                    <a:bodyPr/>
                    <a:lstStyle/>
                    <a:p>
                      <a:r>
                        <a:rPr lang="en-IN" dirty="0" smtClean="0"/>
                        <a:t>Appear as raised</a:t>
                      </a:r>
                      <a:r>
                        <a:rPr lang="en-IN" baseline="0" dirty="0" smtClean="0"/>
                        <a:t> and </a:t>
                      </a:r>
                      <a:r>
                        <a:rPr lang="en-IN" baseline="0" dirty="0" err="1" smtClean="0"/>
                        <a:t>bosselated</a:t>
                      </a:r>
                      <a:r>
                        <a:rPr lang="en-IN" baseline="0" dirty="0" smtClean="0"/>
                        <a:t> with a bright red colour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Appear slightly raised with a bluish hue</a:t>
                      </a:r>
                      <a:endParaRPr lang="en-IN" dirty="0"/>
                    </a:p>
                  </a:txBody>
                  <a:tcPr/>
                </a:tc>
              </a:tr>
              <a:tr h="206062">
                <a:tc>
                  <a:txBody>
                    <a:bodyPr/>
                    <a:lstStyle/>
                    <a:p>
                      <a:r>
                        <a:rPr lang="en-IN" dirty="0" smtClean="0"/>
                        <a:t>Firm and rubbery on palpation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60608">
                <a:tc>
                  <a:txBody>
                    <a:bodyPr/>
                    <a:lstStyle/>
                    <a:p>
                      <a:r>
                        <a:rPr lang="en-IN" dirty="0" smtClean="0"/>
                        <a:t>Blood cannot be evacuated by</a:t>
                      </a:r>
                      <a:r>
                        <a:rPr lang="en-IN" baseline="0" dirty="0" smtClean="0"/>
                        <a:t> applying pressure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4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8" y="609600"/>
            <a:ext cx="2048954" cy="382073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437882"/>
            <a:ext cx="5594677" cy="6207617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The initial proliferative phase usually lasts for 6 to 12 months , after which tumour grows proportionately with child . By age 5 most of the red colour is gone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Mandible &gt; Maxilla</a:t>
            </a:r>
          </a:p>
          <a:p>
            <a:r>
              <a:rPr lang="en-IN" sz="2400" dirty="0" err="1" smtClean="0">
                <a:solidFill>
                  <a:srgbClr val="AE8902"/>
                </a:solidFill>
              </a:rPr>
              <a:t>Haemangiomas</a:t>
            </a:r>
            <a:r>
              <a:rPr lang="en-IN" sz="2400" dirty="0" smtClean="0">
                <a:solidFill>
                  <a:srgbClr val="AE8902"/>
                </a:solidFill>
              </a:rPr>
              <a:t> are associated with following syndromes –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Rendu</a:t>
            </a:r>
            <a:r>
              <a:rPr lang="en-IN" sz="2400" dirty="0" smtClean="0">
                <a:solidFill>
                  <a:srgbClr val="AE8902"/>
                </a:solidFill>
              </a:rPr>
              <a:t> – Osler – Weber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Sturge</a:t>
            </a:r>
            <a:r>
              <a:rPr lang="en-IN" sz="2400" dirty="0">
                <a:solidFill>
                  <a:srgbClr val="AE8902"/>
                </a:solidFill>
              </a:rPr>
              <a:t> </a:t>
            </a:r>
            <a:r>
              <a:rPr lang="en-IN" sz="2400" dirty="0" smtClean="0">
                <a:solidFill>
                  <a:srgbClr val="AE8902"/>
                </a:solidFill>
              </a:rPr>
              <a:t>– Weber – </a:t>
            </a:r>
            <a:r>
              <a:rPr lang="en-IN" sz="2400" dirty="0" err="1" smtClean="0">
                <a:solidFill>
                  <a:srgbClr val="AE8902"/>
                </a:solidFill>
              </a:rPr>
              <a:t>Demitri</a:t>
            </a:r>
            <a:r>
              <a:rPr lang="en-IN" sz="2400" dirty="0" smtClean="0">
                <a:solidFill>
                  <a:srgbClr val="AE8902"/>
                </a:solidFill>
              </a:rPr>
              <a:t>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Kasabach</a:t>
            </a:r>
            <a:r>
              <a:rPr lang="en-IN" sz="2400" dirty="0" smtClean="0">
                <a:solidFill>
                  <a:srgbClr val="AE8902"/>
                </a:solidFill>
              </a:rPr>
              <a:t> –</a:t>
            </a:r>
            <a:r>
              <a:rPr lang="en-IN" sz="2400" dirty="0" err="1" smtClean="0">
                <a:solidFill>
                  <a:srgbClr val="AE8902"/>
                </a:solidFill>
              </a:rPr>
              <a:t>Meritt</a:t>
            </a:r>
            <a:r>
              <a:rPr lang="en-IN" sz="2400" dirty="0" smtClean="0">
                <a:solidFill>
                  <a:srgbClr val="AE8902"/>
                </a:solidFill>
              </a:rPr>
              <a:t>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Maffuci</a:t>
            </a:r>
            <a:r>
              <a:rPr lang="en-IN" sz="2400" dirty="0" smtClean="0">
                <a:solidFill>
                  <a:srgbClr val="AE8902"/>
                </a:solidFill>
              </a:rPr>
              <a:t>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AE8902"/>
                </a:solidFill>
              </a:rPr>
              <a:t>Von </a:t>
            </a:r>
            <a:r>
              <a:rPr lang="en-IN" sz="2400" dirty="0" err="1" smtClean="0">
                <a:solidFill>
                  <a:srgbClr val="AE8902"/>
                </a:solidFill>
              </a:rPr>
              <a:t>Hippel</a:t>
            </a:r>
            <a:r>
              <a:rPr lang="en-IN" sz="2400" dirty="0" smtClean="0">
                <a:solidFill>
                  <a:srgbClr val="AE8902"/>
                </a:solidFill>
              </a:rPr>
              <a:t> – </a:t>
            </a:r>
            <a:r>
              <a:rPr lang="en-IN" sz="2400" dirty="0" err="1" smtClean="0">
                <a:solidFill>
                  <a:srgbClr val="AE8902"/>
                </a:solidFill>
              </a:rPr>
              <a:t>Lindau</a:t>
            </a:r>
            <a:r>
              <a:rPr lang="en-IN" sz="2400" dirty="0" smtClean="0">
                <a:solidFill>
                  <a:srgbClr val="AE8902"/>
                </a:solidFill>
              </a:rPr>
              <a:t>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Krippal</a:t>
            </a:r>
            <a:r>
              <a:rPr lang="en-IN" sz="2400" dirty="0" smtClean="0">
                <a:solidFill>
                  <a:srgbClr val="AE8902"/>
                </a:solidFill>
              </a:rPr>
              <a:t> – </a:t>
            </a:r>
            <a:r>
              <a:rPr lang="en-IN" sz="2400" dirty="0" err="1" smtClean="0">
                <a:solidFill>
                  <a:srgbClr val="AE8902"/>
                </a:solidFill>
              </a:rPr>
              <a:t>Trenaunay</a:t>
            </a:r>
            <a:r>
              <a:rPr lang="en-IN" sz="2400" dirty="0" smtClean="0">
                <a:solidFill>
                  <a:srgbClr val="AE8902"/>
                </a:solidFill>
              </a:rPr>
              <a:t> – Weber syndrome</a:t>
            </a:r>
          </a:p>
          <a:p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503" y="1519707"/>
            <a:ext cx="3902299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Oral manifestations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0735"/>
            <a:ext cx="5311342" cy="5180369"/>
          </a:xfrm>
        </p:spPr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AE8902"/>
                </a:solidFill>
              </a:rPr>
              <a:t>Haemangiomas</a:t>
            </a:r>
            <a:r>
              <a:rPr lang="en-IN" sz="2400" dirty="0" smtClean="0">
                <a:solidFill>
                  <a:srgbClr val="AE8902"/>
                </a:solidFill>
              </a:rPr>
              <a:t> of oral soft tissue appears as a flat or raised lesion of mucosa , usually deep red or bluish red in colour and seldom well circumscribed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They are readily compressible and fill slowly when released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Most common sites of </a:t>
            </a:r>
            <a:r>
              <a:rPr lang="en-IN" sz="2400" dirty="0" err="1" smtClean="0">
                <a:solidFill>
                  <a:srgbClr val="AE8902"/>
                </a:solidFill>
              </a:rPr>
              <a:t>occurence</a:t>
            </a:r>
            <a:r>
              <a:rPr lang="en-IN" sz="2400" dirty="0" smtClean="0">
                <a:solidFill>
                  <a:srgbClr val="AE8902"/>
                </a:solidFill>
              </a:rPr>
              <a:t> –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AE8902"/>
                </a:solidFill>
              </a:rPr>
              <a:t> </a:t>
            </a:r>
            <a:r>
              <a:rPr lang="en-IN" sz="2400" dirty="0" smtClean="0">
                <a:solidFill>
                  <a:srgbClr val="AE8902"/>
                </a:solidFill>
              </a:rPr>
              <a:t>tongue , lips , </a:t>
            </a:r>
            <a:r>
              <a:rPr lang="en-IN" sz="2400" dirty="0" err="1" smtClean="0">
                <a:solidFill>
                  <a:srgbClr val="AE8902"/>
                </a:solidFill>
              </a:rPr>
              <a:t>buccal</a:t>
            </a:r>
            <a:r>
              <a:rPr lang="en-IN" sz="2400" dirty="0" smtClean="0">
                <a:solidFill>
                  <a:srgbClr val="AE8902"/>
                </a:solidFill>
              </a:rPr>
              <a:t> mucosa </a:t>
            </a:r>
            <a:r>
              <a:rPr lang="en-IN" sz="2400" smtClean="0">
                <a:solidFill>
                  <a:srgbClr val="AE8902"/>
                </a:solidFill>
              </a:rPr>
              <a:t>and palate </a:t>
            </a:r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405" y="1249251"/>
            <a:ext cx="5615189" cy="53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– Vascular malformations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6980"/>
            <a:ext cx="5568920" cy="5074275"/>
          </a:xfrm>
        </p:spPr>
        <p:txBody>
          <a:bodyPr>
            <a:normAutofit fontScale="92500" lnSpcReduction="10000"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They are most common </a:t>
            </a:r>
            <a:r>
              <a:rPr lang="en-IN" sz="2400" dirty="0">
                <a:solidFill>
                  <a:srgbClr val="AE8902"/>
                </a:solidFill>
              </a:rPr>
              <a:t>o</a:t>
            </a:r>
            <a:r>
              <a:rPr lang="en-IN" sz="2400" dirty="0" smtClean="0">
                <a:solidFill>
                  <a:srgbClr val="AE8902"/>
                </a:solidFill>
              </a:rPr>
              <a:t>n face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Port wine stains are typically pink or purple macular lesions, as patient grows older , lesion often darkens and become nodular because of vascular </a:t>
            </a:r>
            <a:r>
              <a:rPr lang="en-IN" sz="2400" dirty="0" err="1" smtClean="0">
                <a:solidFill>
                  <a:srgbClr val="AE8902"/>
                </a:solidFill>
              </a:rPr>
              <a:t>ectasia</a:t>
            </a:r>
            <a:endParaRPr lang="en-IN" sz="2400" dirty="0" smtClean="0">
              <a:solidFill>
                <a:srgbClr val="AE8902"/>
              </a:solidFill>
            </a:endParaRPr>
          </a:p>
          <a:p>
            <a:r>
              <a:rPr lang="en-IN" sz="2400" dirty="0" err="1" smtClean="0">
                <a:solidFill>
                  <a:srgbClr val="AE8902"/>
                </a:solidFill>
              </a:rPr>
              <a:t>Arteriovenous</a:t>
            </a:r>
            <a:r>
              <a:rPr lang="en-IN" sz="2400" dirty="0" smtClean="0">
                <a:solidFill>
                  <a:srgbClr val="AE8902"/>
                </a:solidFill>
              </a:rPr>
              <a:t> malformations are high – flow lesions that result from persistent direct arterial and venous communication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Overlying skin typically feels warmer to touch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Patient present with a symptom of pain , bleeding , skin ulcerations</a:t>
            </a:r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712" y="1421237"/>
            <a:ext cx="4229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Radiographic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68" y="1378040"/>
            <a:ext cx="6117464" cy="5022760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The radiographic appearance of intra bony vascular malformations is variable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Most often lesions show a </a:t>
            </a:r>
            <a:r>
              <a:rPr lang="en-IN" sz="2400" dirty="0" err="1" smtClean="0">
                <a:solidFill>
                  <a:srgbClr val="AE8902"/>
                </a:solidFill>
              </a:rPr>
              <a:t>multilocular</a:t>
            </a:r>
            <a:r>
              <a:rPr lang="en-IN" sz="2400" dirty="0" smtClean="0">
                <a:solidFill>
                  <a:srgbClr val="AE8902"/>
                </a:solidFill>
              </a:rPr>
              <a:t> radiolucent defect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Individual </a:t>
            </a:r>
            <a:r>
              <a:rPr lang="en-IN" sz="2400" dirty="0" err="1" smtClean="0">
                <a:solidFill>
                  <a:srgbClr val="AE8902"/>
                </a:solidFill>
              </a:rPr>
              <a:t>loculations</a:t>
            </a:r>
            <a:r>
              <a:rPr lang="en-IN" sz="2400" dirty="0" smtClean="0">
                <a:solidFill>
                  <a:srgbClr val="AE8902"/>
                </a:solidFill>
              </a:rPr>
              <a:t> may be small ( Honeycomb appearance)  or large ( soap bubble appearance)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Sometimes present as well defined cyst like radiolucency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Large lesions cause cortical expansion – producing Sunburst appearance</a:t>
            </a:r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163" y="1270000"/>
            <a:ext cx="4876800" cy="451485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088561"/>
              </p:ext>
            </p:extLst>
          </p:nvPr>
        </p:nvGraphicFramePr>
        <p:xfrm>
          <a:off x="6684135" y="5970646"/>
          <a:ext cx="4232856" cy="4301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2856"/>
              </a:tblGrid>
              <a:tr h="430154">
                <a:tc>
                  <a:txBody>
                    <a:bodyPr/>
                    <a:lstStyle/>
                    <a:p>
                      <a:r>
                        <a:rPr lang="en-IN" dirty="0" smtClean="0"/>
                        <a:t>INTRAOSSEUS HAEMANGIOMA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0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Histopathology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5736344" cy="4697411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Shows a highly vascular proliferation that resemble granulation tissue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Overlying epithelium is thin ,atrophic or may be hyperplastic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If ulcerated – shows a fibrous exudate </a:t>
            </a:r>
            <a:r>
              <a:rPr lang="en-IN" sz="2400" dirty="0">
                <a:solidFill>
                  <a:srgbClr val="C00000"/>
                </a:solidFill>
              </a:rPr>
              <a:t>o</a:t>
            </a:r>
            <a:r>
              <a:rPr lang="en-IN" sz="2400" dirty="0" smtClean="0">
                <a:solidFill>
                  <a:srgbClr val="C00000"/>
                </a:solidFill>
              </a:rPr>
              <a:t>f varying thickness over the surface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 Most startling feature – </a:t>
            </a:r>
            <a:r>
              <a:rPr lang="en-IN" sz="2400" dirty="0" err="1" smtClean="0">
                <a:solidFill>
                  <a:srgbClr val="C00000"/>
                </a:solidFill>
              </a:rPr>
              <a:t>occurence</a:t>
            </a:r>
            <a:r>
              <a:rPr lang="en-IN" sz="2400" dirty="0" smtClean="0">
                <a:solidFill>
                  <a:srgbClr val="C00000"/>
                </a:solidFill>
              </a:rPr>
              <a:t> of vast number of endothelium – lined vascular spaces and extreme proliferation of fibroblasts and budding endothelial cells</a:t>
            </a:r>
          </a:p>
          <a:p>
            <a:endParaRPr lang="en-IN" sz="2400" dirty="0" smtClean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01" y="1270000"/>
            <a:ext cx="4713667" cy="47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Histological Features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87856"/>
            <a:ext cx="5182553" cy="4858398"/>
          </a:xfrm>
        </p:spPr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AE8902"/>
                </a:solidFill>
              </a:rPr>
              <a:t>Haemangiomas</a:t>
            </a:r>
            <a:r>
              <a:rPr lang="en-IN" sz="2400" dirty="0" smtClean="0">
                <a:solidFill>
                  <a:srgbClr val="AE8902"/>
                </a:solidFill>
              </a:rPr>
              <a:t> comprise of many small capillaries lined by single layer of endothelial cells supported by connective tissue </a:t>
            </a:r>
            <a:r>
              <a:rPr lang="en-IN" sz="2400" dirty="0" err="1" smtClean="0">
                <a:solidFill>
                  <a:srgbClr val="AE8902"/>
                </a:solidFill>
              </a:rPr>
              <a:t>stroma</a:t>
            </a:r>
            <a:r>
              <a:rPr lang="en-IN" sz="2400" dirty="0" smtClean="0">
                <a:solidFill>
                  <a:srgbClr val="AE8902"/>
                </a:solidFill>
              </a:rPr>
              <a:t> of varying densities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Cavernous haemangioma –  consists of large dilated blood sinuses within thin walls 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Capillary haemangioma – consists of blood vessels that resemble capillaries</a:t>
            </a:r>
            <a:endParaRPr lang="en-IN" sz="2400" dirty="0">
              <a:solidFill>
                <a:srgbClr val="AE890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806" y="346298"/>
            <a:ext cx="3335628" cy="316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11" y="3763851"/>
            <a:ext cx="3464417" cy="30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sz="4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400" dirty="0" smtClean="0">
                <a:solidFill>
                  <a:srgbClr val="AE8902"/>
                </a:solidFill>
              </a:rPr>
              <a:t>As most of the </a:t>
            </a:r>
            <a:r>
              <a:rPr lang="en-IN" sz="2400" dirty="0" err="1" smtClean="0">
                <a:solidFill>
                  <a:srgbClr val="AE8902"/>
                </a:solidFill>
              </a:rPr>
              <a:t>haemangiomas</a:t>
            </a:r>
            <a:r>
              <a:rPr lang="en-IN" sz="2400" dirty="0" smtClean="0">
                <a:solidFill>
                  <a:srgbClr val="AE8902"/>
                </a:solidFill>
              </a:rPr>
              <a:t> of infancy undergo involution , management consists of watchful neglect</a:t>
            </a:r>
          </a:p>
          <a:p>
            <a:r>
              <a:rPr lang="en-IN" sz="2400" dirty="0" smtClean="0">
                <a:solidFill>
                  <a:srgbClr val="AE8902"/>
                </a:solidFill>
              </a:rPr>
              <a:t>Cases which do not show remission are treated by –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AE8902"/>
                </a:solidFill>
              </a:rPr>
              <a:t>Surgery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AE8902"/>
                </a:solidFill>
              </a:rPr>
              <a:t>Radiation therapy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Sclerosing</a:t>
            </a:r>
            <a:r>
              <a:rPr lang="en-IN" sz="2400" dirty="0" smtClean="0">
                <a:solidFill>
                  <a:srgbClr val="AE8902"/>
                </a:solidFill>
              </a:rPr>
              <a:t> agents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>
                <a:solidFill>
                  <a:srgbClr val="AE8902"/>
                </a:solidFill>
              </a:rPr>
              <a:t>Carbondioxide</a:t>
            </a:r>
            <a:r>
              <a:rPr lang="en-IN" sz="2400" dirty="0" smtClean="0">
                <a:solidFill>
                  <a:srgbClr val="AE8902"/>
                </a:solidFill>
              </a:rPr>
              <a:t> snow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err="1">
                <a:solidFill>
                  <a:srgbClr val="AE8902"/>
                </a:solidFill>
              </a:rPr>
              <a:t>C</a:t>
            </a:r>
            <a:r>
              <a:rPr lang="en-IN" sz="2400" dirty="0" err="1" smtClean="0">
                <a:solidFill>
                  <a:srgbClr val="AE8902"/>
                </a:solidFill>
              </a:rPr>
              <a:t>ryotherapy</a:t>
            </a:r>
            <a:endParaRPr lang="en-IN" sz="2400" dirty="0" smtClean="0">
              <a:solidFill>
                <a:srgbClr val="AE890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sz="2400" dirty="0">
                <a:solidFill>
                  <a:srgbClr val="AE8902"/>
                </a:solidFill>
              </a:rPr>
              <a:t>C</a:t>
            </a:r>
            <a:r>
              <a:rPr lang="en-IN" sz="2400" dirty="0" smtClean="0">
                <a:solidFill>
                  <a:srgbClr val="AE8902"/>
                </a:solidFill>
              </a:rPr>
              <a:t>ompression</a:t>
            </a:r>
          </a:p>
          <a:p>
            <a:pPr marL="457200" indent="-457200">
              <a:buFont typeface="+mj-lt"/>
              <a:buAutoNum type="arabicPeriod"/>
            </a:pPr>
            <a:endParaRPr lang="en-IN" sz="2400" dirty="0" smtClean="0">
              <a:solidFill>
                <a:srgbClr val="AE8902"/>
              </a:solidFill>
            </a:endParaRPr>
          </a:p>
          <a:p>
            <a:endParaRPr lang="en-IN" sz="2400" dirty="0">
              <a:solidFill>
                <a:srgbClr val="AE89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dirty="0" smtClean="0">
                <a:solidFill>
                  <a:srgbClr val="7030A0"/>
                </a:solidFill>
              </a:rPr>
              <a:t>STURGE – WEBER SYNDROME</a:t>
            </a:r>
            <a:endParaRPr lang="en-IN" sz="4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It is an uncommon condition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Consists of congenital </a:t>
            </a:r>
            <a:r>
              <a:rPr lang="en-IN" sz="2400" dirty="0" err="1" smtClean="0">
                <a:solidFill>
                  <a:srgbClr val="660033"/>
                </a:solidFill>
              </a:rPr>
              <a:t>hamartomatous</a:t>
            </a:r>
            <a:r>
              <a:rPr lang="en-IN" sz="2400" dirty="0" smtClean="0">
                <a:solidFill>
                  <a:srgbClr val="660033"/>
                </a:solidFill>
              </a:rPr>
              <a:t> malformations that may </a:t>
            </a:r>
            <a:r>
              <a:rPr lang="en-IN" sz="2400" dirty="0">
                <a:solidFill>
                  <a:srgbClr val="660033"/>
                </a:solidFill>
              </a:rPr>
              <a:t>a</a:t>
            </a:r>
            <a:r>
              <a:rPr lang="en-IN" sz="2400" dirty="0" smtClean="0">
                <a:solidFill>
                  <a:srgbClr val="660033"/>
                </a:solidFill>
              </a:rPr>
              <a:t>ffect the eye , the skin and central nervous system at different times , characterised by combination of a venous </a:t>
            </a:r>
            <a:r>
              <a:rPr lang="en-IN" sz="2400" dirty="0" err="1" smtClean="0">
                <a:solidFill>
                  <a:srgbClr val="660033"/>
                </a:solidFill>
              </a:rPr>
              <a:t>angioma</a:t>
            </a:r>
            <a:r>
              <a:rPr lang="en-IN" sz="2400" dirty="0" smtClean="0">
                <a:solidFill>
                  <a:srgbClr val="660033"/>
                </a:solidFill>
              </a:rPr>
              <a:t> of </a:t>
            </a:r>
            <a:r>
              <a:rPr lang="en-IN" sz="2400" dirty="0" err="1" smtClean="0">
                <a:solidFill>
                  <a:srgbClr val="660033"/>
                </a:solidFill>
              </a:rPr>
              <a:t>leptomeninges</a:t>
            </a:r>
            <a:r>
              <a:rPr lang="en-IN" sz="2400" dirty="0" smtClean="0">
                <a:solidFill>
                  <a:srgbClr val="660033"/>
                </a:solidFill>
              </a:rPr>
              <a:t> over cerebral cortex with </a:t>
            </a:r>
            <a:r>
              <a:rPr lang="en-IN" sz="2400" dirty="0" err="1" smtClean="0">
                <a:solidFill>
                  <a:srgbClr val="660033"/>
                </a:solidFill>
              </a:rPr>
              <a:t>ipsilateral</a:t>
            </a:r>
            <a:r>
              <a:rPr lang="en-IN" sz="2400" dirty="0" smtClean="0">
                <a:solidFill>
                  <a:srgbClr val="660033"/>
                </a:solidFill>
              </a:rPr>
              <a:t> </a:t>
            </a:r>
            <a:r>
              <a:rPr lang="en-IN" sz="2400" dirty="0" err="1" smtClean="0">
                <a:solidFill>
                  <a:srgbClr val="660033"/>
                </a:solidFill>
              </a:rPr>
              <a:t>angiomatous</a:t>
            </a:r>
            <a:r>
              <a:rPr lang="en-IN" sz="2400" dirty="0" smtClean="0">
                <a:solidFill>
                  <a:srgbClr val="660033"/>
                </a:solidFill>
              </a:rPr>
              <a:t> lesions of face , and sometimes , of skull ,jaws , and oral soft tissues</a:t>
            </a:r>
          </a:p>
          <a:p>
            <a:endParaRPr lang="en-IN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IN" sz="2400" dirty="0" smtClean="0">
                <a:solidFill>
                  <a:srgbClr val="C00000"/>
                </a:solidFill>
              </a:rPr>
              <a:t> </a:t>
            </a:r>
            <a:endParaRPr lang="en-I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Aetiology -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The clinical manifestations have a common embryological basis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The primary defect is a developmental insult affecting </a:t>
            </a:r>
            <a:r>
              <a:rPr lang="en-IN" sz="2400" dirty="0" err="1" smtClean="0">
                <a:solidFill>
                  <a:srgbClr val="660033"/>
                </a:solidFill>
              </a:rPr>
              <a:t>precursers</a:t>
            </a:r>
            <a:r>
              <a:rPr lang="en-IN" sz="2400" dirty="0" smtClean="0">
                <a:solidFill>
                  <a:srgbClr val="660033"/>
                </a:solidFill>
              </a:rPr>
              <a:t> of tissues that originate in the </a:t>
            </a:r>
            <a:r>
              <a:rPr lang="en-IN" sz="2400" dirty="0" err="1" smtClean="0">
                <a:solidFill>
                  <a:srgbClr val="660033"/>
                </a:solidFill>
              </a:rPr>
              <a:t>promesencephalic</a:t>
            </a:r>
            <a:r>
              <a:rPr lang="en-IN" sz="2400" dirty="0" smtClean="0">
                <a:solidFill>
                  <a:srgbClr val="660033"/>
                </a:solidFill>
              </a:rPr>
              <a:t> and </a:t>
            </a:r>
            <a:r>
              <a:rPr lang="en-IN" sz="2400" dirty="0" err="1" smtClean="0">
                <a:solidFill>
                  <a:srgbClr val="660033"/>
                </a:solidFill>
              </a:rPr>
              <a:t>mesencephalic</a:t>
            </a:r>
            <a:r>
              <a:rPr lang="en-IN" sz="2400" dirty="0" smtClean="0">
                <a:solidFill>
                  <a:srgbClr val="660033"/>
                </a:solidFill>
              </a:rPr>
              <a:t> neural crest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 Affected </a:t>
            </a:r>
            <a:r>
              <a:rPr lang="en-IN" sz="2400" dirty="0" err="1" smtClean="0">
                <a:solidFill>
                  <a:srgbClr val="660033"/>
                </a:solidFill>
              </a:rPr>
              <a:t>precursers</a:t>
            </a:r>
            <a:r>
              <a:rPr lang="en-IN" sz="2400" dirty="0" smtClean="0">
                <a:solidFill>
                  <a:srgbClr val="660033"/>
                </a:solidFill>
              </a:rPr>
              <a:t> give rise to vascular and other tissue malformations in the meninges , the eyes and the dermis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To date no gene defect has been associated with this syndrome</a:t>
            </a:r>
            <a:endParaRPr lang="en-IN" sz="24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Clinical Features -</a:t>
            </a:r>
            <a:endParaRPr lang="en-IN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2434"/>
            <a:ext cx="5285584" cy="5151549"/>
          </a:xfrm>
        </p:spPr>
        <p:txBody>
          <a:bodyPr>
            <a:normAutofit fontScale="85000" lnSpcReduction="10000"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It is a congenital syndrome ,that consists of classical triad of clinical manifestations like , facial capillary malformations , intracranial vascular abnormality and glaucoma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At birth port wine nevi (facial cutaneous capillary venous </a:t>
            </a:r>
            <a:r>
              <a:rPr lang="en-IN" sz="2400" dirty="0" err="1" smtClean="0">
                <a:solidFill>
                  <a:srgbClr val="660033"/>
                </a:solidFill>
              </a:rPr>
              <a:t>angiomas</a:t>
            </a:r>
            <a:r>
              <a:rPr lang="en-IN" sz="2400" dirty="0" smtClean="0">
                <a:solidFill>
                  <a:srgbClr val="660033"/>
                </a:solidFill>
              </a:rPr>
              <a:t> ) are observed and confined almost exclusively to skin areas supplied by trigeminal nerve .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2</a:t>
            </a:r>
            <a:r>
              <a:rPr lang="en-IN" sz="2400" baseline="30000" dirty="0" smtClean="0">
                <a:solidFill>
                  <a:srgbClr val="660033"/>
                </a:solidFill>
              </a:rPr>
              <a:t>nd</a:t>
            </a:r>
            <a:r>
              <a:rPr lang="en-IN" sz="2400" dirty="0" smtClean="0">
                <a:solidFill>
                  <a:srgbClr val="660033"/>
                </a:solidFill>
              </a:rPr>
              <a:t> common feature is presence of typical intracranial convolutional calcifications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Ocular involvement in some 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Neurologic manifestations consist of convulsive disorders and spastic hemiplegia</a:t>
            </a:r>
          </a:p>
          <a:p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04" y="1249251"/>
            <a:ext cx="4780209" cy="40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Oral Manifestations -</a:t>
            </a:r>
            <a:endParaRPr lang="en-IN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13645"/>
            <a:ext cx="4976491" cy="5048518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Occasionally involves the gingiva , </a:t>
            </a:r>
            <a:r>
              <a:rPr lang="en-IN" sz="2400" dirty="0" err="1" smtClean="0">
                <a:solidFill>
                  <a:srgbClr val="660033"/>
                </a:solidFill>
              </a:rPr>
              <a:t>buccal</a:t>
            </a:r>
            <a:r>
              <a:rPr lang="en-IN" sz="2400" dirty="0" smtClean="0">
                <a:solidFill>
                  <a:srgbClr val="660033"/>
                </a:solidFill>
              </a:rPr>
              <a:t> mucosa , tongue and lips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These are haemorrhagic areas that can bleed profusely</a:t>
            </a:r>
            <a:endParaRPr lang="en-IN" sz="2400" dirty="0">
              <a:solidFill>
                <a:srgbClr val="66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2" y="1043188"/>
            <a:ext cx="5331853" cy="48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660033"/>
                </a:solidFill>
              </a:rPr>
              <a:t>Convulsions can be controlled by anticonvulsants</a:t>
            </a:r>
          </a:p>
          <a:p>
            <a:r>
              <a:rPr lang="en-IN" sz="2400" dirty="0" err="1" smtClean="0">
                <a:solidFill>
                  <a:srgbClr val="660033"/>
                </a:solidFill>
              </a:rPr>
              <a:t>Symtomatic</a:t>
            </a:r>
            <a:r>
              <a:rPr lang="en-IN" sz="2400" dirty="0" smtClean="0">
                <a:solidFill>
                  <a:srgbClr val="660033"/>
                </a:solidFill>
              </a:rPr>
              <a:t> and prophylactic therapy for headache 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Glaucoma treatment  to reduce intraocular pressure</a:t>
            </a:r>
          </a:p>
          <a:p>
            <a:r>
              <a:rPr lang="en-IN" sz="2400" dirty="0" smtClean="0">
                <a:solidFill>
                  <a:srgbClr val="660033"/>
                </a:solidFill>
              </a:rPr>
              <a:t>Laser therapy for </a:t>
            </a:r>
            <a:r>
              <a:rPr lang="en-IN" sz="2400" smtClean="0">
                <a:solidFill>
                  <a:srgbClr val="660033"/>
                </a:solidFill>
              </a:rPr>
              <a:t>port -wine stains</a:t>
            </a:r>
            <a:endParaRPr lang="en-IN" sz="24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624987" cy="3880773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Usually consists of moderately intense infiltration of </a:t>
            </a:r>
            <a:r>
              <a:rPr lang="en-IN" sz="2400" dirty="0" err="1" smtClean="0">
                <a:solidFill>
                  <a:srgbClr val="C00000"/>
                </a:solidFill>
              </a:rPr>
              <a:t>Polymorphonuclear</a:t>
            </a:r>
            <a:r>
              <a:rPr lang="en-IN" sz="2400" dirty="0" smtClean="0">
                <a:solidFill>
                  <a:srgbClr val="C00000"/>
                </a:solidFill>
              </a:rPr>
              <a:t> leukocytes , lymphocytes , plasma cells 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Older lesions have more fibrous </a:t>
            </a:r>
            <a:r>
              <a:rPr lang="en-IN" sz="2400" dirty="0" err="1" smtClean="0">
                <a:solidFill>
                  <a:srgbClr val="C00000"/>
                </a:solidFill>
              </a:rPr>
              <a:t>apperance</a:t>
            </a:r>
            <a:endParaRPr lang="en-IN" sz="2400" dirty="0" smtClean="0">
              <a:solidFill>
                <a:srgbClr val="C00000"/>
              </a:solidFill>
            </a:endParaRPr>
          </a:p>
          <a:p>
            <a:r>
              <a:rPr lang="en-IN" sz="2400" dirty="0" smtClean="0">
                <a:solidFill>
                  <a:srgbClr val="C00000"/>
                </a:solidFill>
              </a:rPr>
              <a:t>Pregnancy tumour histologically resemble Pyogenic granuloma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474" y="1558343"/>
            <a:ext cx="4365938" cy="43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Treatment and prognosis -</a:t>
            </a:r>
            <a:endParaRPr lang="en-IN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00" y="2186346"/>
            <a:ext cx="8041663" cy="3880773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Consists of conservative surgical excision ( usually curative)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For gingival lesions – excision should extend down to </a:t>
            </a:r>
            <a:r>
              <a:rPr lang="en-IN" sz="2400" dirty="0" err="1" smtClean="0">
                <a:solidFill>
                  <a:srgbClr val="C00000"/>
                </a:solidFill>
              </a:rPr>
              <a:t>periosteum</a:t>
            </a:r>
            <a:r>
              <a:rPr lang="en-IN" sz="2400" dirty="0" smtClean="0">
                <a:solidFill>
                  <a:srgbClr val="C00000"/>
                </a:solidFill>
              </a:rPr>
              <a:t> and adjacent teeth should be scaled to remove source of irritation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In case of pregnancy </a:t>
            </a:r>
            <a:r>
              <a:rPr lang="en-IN" sz="2400" dirty="0" err="1" smtClean="0">
                <a:solidFill>
                  <a:srgbClr val="C00000"/>
                </a:solidFill>
              </a:rPr>
              <a:t>tumor</a:t>
            </a:r>
            <a:r>
              <a:rPr lang="en-IN" sz="2400" dirty="0" smtClean="0">
                <a:solidFill>
                  <a:srgbClr val="C00000"/>
                </a:solidFill>
              </a:rPr>
              <a:t> – generally no treatment is done unless significant functional or aesthetic problems develop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Occasionally can recur – 3 % to 15 % (as not encapsulated)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63" y="2034862"/>
            <a:ext cx="3747752" cy="40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 smtClean="0">
                <a:solidFill>
                  <a:srgbClr val="AE8902"/>
                </a:solidFill>
              </a:rPr>
              <a:t>PERIPHERAL OSSIFYING FIBROMA</a:t>
            </a:r>
            <a:endParaRPr lang="en-IN" sz="4000" dirty="0">
              <a:solidFill>
                <a:srgbClr val="AE890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7030A0"/>
                </a:solidFill>
              </a:rPr>
              <a:t>Also called ( </a:t>
            </a:r>
            <a:r>
              <a:rPr lang="en-IN" sz="2400" i="1" dirty="0" smtClean="0">
                <a:solidFill>
                  <a:srgbClr val="7030A0"/>
                </a:solidFill>
              </a:rPr>
              <a:t>Peripheral Odontogenic Fibroma , Peripheral </a:t>
            </a:r>
            <a:r>
              <a:rPr lang="en-IN" sz="2400" i="1" dirty="0" err="1" smtClean="0">
                <a:solidFill>
                  <a:srgbClr val="7030A0"/>
                </a:solidFill>
              </a:rPr>
              <a:t>Cementifying</a:t>
            </a:r>
            <a:r>
              <a:rPr lang="en-IN" sz="2400" i="1" dirty="0" smtClean="0">
                <a:solidFill>
                  <a:srgbClr val="7030A0"/>
                </a:solidFill>
              </a:rPr>
              <a:t> Fibroma , Calcifying</a:t>
            </a:r>
            <a:r>
              <a:rPr lang="en-IN" sz="2400" dirty="0" smtClean="0">
                <a:solidFill>
                  <a:srgbClr val="7030A0"/>
                </a:solidFill>
              </a:rPr>
              <a:t> or </a:t>
            </a:r>
            <a:r>
              <a:rPr lang="en-IN" sz="2400" i="1" dirty="0" smtClean="0">
                <a:solidFill>
                  <a:srgbClr val="7030A0"/>
                </a:solidFill>
              </a:rPr>
              <a:t>Ossifying Fibroid </a:t>
            </a:r>
            <a:r>
              <a:rPr lang="en-IN" sz="2400" i="1" dirty="0" err="1" smtClean="0">
                <a:solidFill>
                  <a:srgbClr val="7030A0"/>
                </a:solidFill>
              </a:rPr>
              <a:t>Epulis</a:t>
            </a:r>
            <a:r>
              <a:rPr lang="en-IN" sz="2400" i="1" dirty="0" smtClean="0">
                <a:solidFill>
                  <a:srgbClr val="7030A0"/>
                </a:solidFill>
              </a:rPr>
              <a:t> </a:t>
            </a:r>
            <a:r>
              <a:rPr lang="en-IN" sz="2400" dirty="0" smtClean="0">
                <a:solidFill>
                  <a:srgbClr val="7030A0"/>
                </a:solidFill>
              </a:rPr>
              <a:t>)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Peripheral ossifying fibroma denotes relatively common gingival lesion characterised by high degree of cellularity usually representing bone formation</a:t>
            </a:r>
          </a:p>
          <a:p>
            <a:r>
              <a:rPr lang="en-IN" sz="2400" dirty="0" smtClean="0">
                <a:solidFill>
                  <a:srgbClr val="7030A0"/>
                </a:solidFill>
              </a:rPr>
              <a:t>Common gingival growth – considered to be reactive rather than neoplastic</a:t>
            </a:r>
          </a:p>
          <a:p>
            <a:endParaRPr lang="en-I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817</TotalTime>
  <Words>3179</Words>
  <Application>Microsoft Office PowerPoint</Application>
  <PresentationFormat>Widescreen</PresentationFormat>
  <Paragraphs>350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Adobe Fan Heiti Std B</vt:lpstr>
      <vt:lpstr>Adobe Gothic Std B</vt:lpstr>
      <vt:lpstr>Arial</vt:lpstr>
      <vt:lpstr>Bradley Hand ITC</vt:lpstr>
      <vt:lpstr>Trebuchet MS</vt:lpstr>
      <vt:lpstr>Wingdings 3</vt:lpstr>
      <vt:lpstr>Facet</vt:lpstr>
      <vt:lpstr>PowerPoint Presentation</vt:lpstr>
      <vt:lpstr>PYOGENIC GRANULOMA</vt:lpstr>
      <vt:lpstr>Aetiology -</vt:lpstr>
      <vt:lpstr>Clinical Features -</vt:lpstr>
      <vt:lpstr>PowerPoint Presentation</vt:lpstr>
      <vt:lpstr>Histopathology -</vt:lpstr>
      <vt:lpstr>PowerPoint Presentation</vt:lpstr>
      <vt:lpstr>Treatment and prognosis -</vt:lpstr>
      <vt:lpstr>PERIPHERAL OSSIFYING FIBROMA</vt:lpstr>
      <vt:lpstr>Aetiology - </vt:lpstr>
      <vt:lpstr>Clinical Features - </vt:lpstr>
      <vt:lpstr>PowerPoint Presentation</vt:lpstr>
      <vt:lpstr>Radiographic appearance - </vt:lpstr>
      <vt:lpstr>Histology - </vt:lpstr>
      <vt:lpstr>`</vt:lpstr>
      <vt:lpstr>Treatment and prognosis -</vt:lpstr>
      <vt:lpstr>EPULIS FISSURATUM</vt:lpstr>
      <vt:lpstr>Aetiology - </vt:lpstr>
      <vt:lpstr>Clinical Features -</vt:lpstr>
      <vt:lpstr>PowerPoint Presentation</vt:lpstr>
      <vt:lpstr>Histological features -</vt:lpstr>
      <vt:lpstr>PowerPoint Presentation</vt:lpstr>
      <vt:lpstr>Treatment and prognosis -</vt:lpstr>
      <vt:lpstr>INFLAMMATORY PAPILLARY HYPERPLASIA</vt:lpstr>
      <vt:lpstr>Aetiology -</vt:lpstr>
      <vt:lpstr>Clinical Features -</vt:lpstr>
      <vt:lpstr>PowerPoint Presentation</vt:lpstr>
      <vt:lpstr>Histological Features -</vt:lpstr>
      <vt:lpstr>PowerPoint Presentation</vt:lpstr>
      <vt:lpstr>Treatment and Prognosis -</vt:lpstr>
      <vt:lpstr>VERRUCIFORM XANTHOMA</vt:lpstr>
      <vt:lpstr>Aetiology -</vt:lpstr>
      <vt:lpstr>Clinical Features -</vt:lpstr>
      <vt:lpstr>PowerPoint Presentation</vt:lpstr>
      <vt:lpstr>Histological Features -</vt:lpstr>
      <vt:lpstr>PowerPoint Presentation</vt:lpstr>
      <vt:lpstr>Treatment and Prognosis -</vt:lpstr>
      <vt:lpstr>LIPOMA</vt:lpstr>
      <vt:lpstr>Aetiology -</vt:lpstr>
      <vt:lpstr>Clinical Features -</vt:lpstr>
      <vt:lpstr>PowerPoint Presentation</vt:lpstr>
      <vt:lpstr>Histological Features -</vt:lpstr>
      <vt:lpstr>PowerPoint Presentation</vt:lpstr>
      <vt:lpstr>Treatment and Prognosis -</vt:lpstr>
      <vt:lpstr>LYPHANGIOMA</vt:lpstr>
      <vt:lpstr>Aetiology -</vt:lpstr>
      <vt:lpstr>Clinical Features -</vt:lpstr>
      <vt:lpstr>Oral Manifestations -</vt:lpstr>
      <vt:lpstr>PowerPoint Presentation</vt:lpstr>
      <vt:lpstr>Histological Features -</vt:lpstr>
      <vt:lpstr>PowerPoint Presentation</vt:lpstr>
      <vt:lpstr>Treatment and Prognosis -</vt:lpstr>
      <vt:lpstr>HAEMANGIOMA AND VASCULAR MALFORMATIONS</vt:lpstr>
      <vt:lpstr>PowerPoint Presentation</vt:lpstr>
      <vt:lpstr>Clinical Features - Haemangioma</vt:lpstr>
      <vt:lpstr>PowerPoint Presentation</vt:lpstr>
      <vt:lpstr>Oral manifestations -</vt:lpstr>
      <vt:lpstr>Clinical features – Vascular malformations</vt:lpstr>
      <vt:lpstr>Radiographic features -</vt:lpstr>
      <vt:lpstr>Histological Features -</vt:lpstr>
      <vt:lpstr>Treatment and Prognosis -</vt:lpstr>
      <vt:lpstr>STURGE – WEBER SYNDROME</vt:lpstr>
      <vt:lpstr>Aetiology - </vt:lpstr>
      <vt:lpstr>Clinical Features -</vt:lpstr>
      <vt:lpstr>Oral Manifestations -</vt:lpstr>
      <vt:lpstr>Treatment and Prognosis -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BENIGN TUMORS OF CONNECTIVE TISSUE ORIGIN</dc:title>
  <dc:creator>HP Laptops</dc:creator>
  <cp:lastModifiedBy>HP Laptops</cp:lastModifiedBy>
  <cp:revision>90</cp:revision>
  <dcterms:created xsi:type="dcterms:W3CDTF">2020-02-29T03:39:15Z</dcterms:created>
  <dcterms:modified xsi:type="dcterms:W3CDTF">2020-03-06T07:30:05Z</dcterms:modified>
</cp:coreProperties>
</file>