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2"/>
  </p:notesMasterIdLst>
  <p:sldIdLst>
    <p:sldId id="256" r:id="rId2"/>
    <p:sldId id="274" r:id="rId3"/>
    <p:sldId id="275" r:id="rId4"/>
    <p:sldId id="276" r:id="rId5"/>
    <p:sldId id="277" r:id="rId6"/>
    <p:sldId id="257" r:id="rId7"/>
    <p:sldId id="258" r:id="rId8"/>
    <p:sldId id="283" r:id="rId9"/>
    <p:sldId id="263" r:id="rId10"/>
    <p:sldId id="284" r:id="rId11"/>
    <p:sldId id="264" r:id="rId12"/>
    <p:sldId id="265" r:id="rId13"/>
    <p:sldId id="266" r:id="rId14"/>
    <p:sldId id="267" r:id="rId15"/>
    <p:sldId id="268" r:id="rId16"/>
    <p:sldId id="311" r:id="rId17"/>
    <p:sldId id="269" r:id="rId18"/>
    <p:sldId id="270" r:id="rId19"/>
    <p:sldId id="315" r:id="rId20"/>
    <p:sldId id="285" r:id="rId21"/>
    <p:sldId id="319" r:id="rId22"/>
    <p:sldId id="287" r:id="rId23"/>
    <p:sldId id="288" r:id="rId24"/>
    <p:sldId id="289" r:id="rId25"/>
    <p:sldId id="290" r:id="rId26"/>
    <p:sldId id="291" r:id="rId27"/>
    <p:sldId id="292" r:id="rId28"/>
    <p:sldId id="293" r:id="rId29"/>
    <p:sldId id="294" r:id="rId30"/>
    <p:sldId id="352" r:id="rId31"/>
    <p:sldId id="353" r:id="rId32"/>
    <p:sldId id="295" r:id="rId33"/>
    <p:sldId id="297" r:id="rId34"/>
    <p:sldId id="354" r:id="rId35"/>
    <p:sldId id="355" r:id="rId36"/>
    <p:sldId id="299" r:id="rId37"/>
    <p:sldId id="322" r:id="rId38"/>
    <p:sldId id="302" r:id="rId39"/>
    <p:sldId id="333" r:id="rId40"/>
    <p:sldId id="334" r:id="rId41"/>
    <p:sldId id="349" r:id="rId42"/>
    <p:sldId id="335" r:id="rId43"/>
    <p:sldId id="336" r:id="rId44"/>
    <p:sldId id="279" r:id="rId45"/>
    <p:sldId id="281" r:id="rId46"/>
    <p:sldId id="282" r:id="rId47"/>
    <p:sldId id="303" r:id="rId48"/>
    <p:sldId id="305" r:id="rId49"/>
    <p:sldId id="309" r:id="rId50"/>
    <p:sldId id="307" r:id="rId51"/>
    <p:sldId id="308" r:id="rId52"/>
    <p:sldId id="310" r:id="rId53"/>
    <p:sldId id="342" r:id="rId54"/>
    <p:sldId id="344" r:id="rId55"/>
    <p:sldId id="350" r:id="rId56"/>
    <p:sldId id="346" r:id="rId57"/>
    <p:sldId id="348" r:id="rId58"/>
    <p:sldId id="323" r:id="rId59"/>
    <p:sldId id="339" r:id="rId60"/>
    <p:sldId id="326" r:id="rId61"/>
    <p:sldId id="327" r:id="rId62"/>
    <p:sldId id="329" r:id="rId63"/>
    <p:sldId id="330" r:id="rId64"/>
    <p:sldId id="321" r:id="rId65"/>
    <p:sldId id="331" r:id="rId66"/>
    <p:sldId id="332" r:id="rId67"/>
    <p:sldId id="340" r:id="rId68"/>
    <p:sldId id="341" r:id="rId69"/>
    <p:sldId id="356" r:id="rId70"/>
    <p:sldId id="338"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E2F6DA-ED02-4A91-9437-BE52BF6C7033}" type="datetimeFigureOut">
              <a:rPr lang="en-US" smtClean="0"/>
              <a:pPr/>
              <a:t>6/25/2021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5C51AA-2E3E-4E08-9AC4-40240B7F957A}" type="slidenum">
              <a:rPr lang="en-US" smtClean="0"/>
              <a:pPr/>
              <a:t>‹#›</a:t>
            </a:fld>
            <a:endParaRPr lang="en-US"/>
          </a:p>
        </p:txBody>
      </p:sp>
    </p:spTree>
    <p:extLst>
      <p:ext uri="{BB962C8B-B14F-4D97-AF65-F5344CB8AC3E}">
        <p14:creationId xmlns:p14="http://schemas.microsoft.com/office/powerpoint/2010/main" val="17813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8C5C51AA-2E3E-4E08-9AC4-40240B7F957A}" type="slidenum">
              <a:rPr lang="en-US" smtClean="0"/>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BD4D47B-A8E3-40E6-9F4A-C4C14BC59E58}" type="datetime1">
              <a:rPr lang="en-US" smtClean="0"/>
              <a:pPr/>
              <a:t>6/25/2021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DB6C32A-E9D9-4C7D-8982-632C4931C916}"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264A0A-494A-450D-B0D1-F78DA98DF664}" type="datetime1">
              <a:rPr lang="en-US" smtClean="0"/>
              <a:pPr/>
              <a:t>6/25/2021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B6C32A-E9D9-4C7D-8982-632C4931C9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A69727-5CD8-4963-AD6F-10C1AE2C3649}" type="datetime1">
              <a:rPr lang="en-US" smtClean="0"/>
              <a:pPr/>
              <a:t>6/25/2021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B6C32A-E9D9-4C7D-8982-632C4931C9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9FE535-CF4C-4D3B-97BE-A20E3BDE24E1}" type="datetime1">
              <a:rPr lang="en-US" smtClean="0"/>
              <a:pPr/>
              <a:t>6/25/2021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B6C32A-E9D9-4C7D-8982-632C4931C9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FDB850F-5606-4DD0-B971-EE7DB33C12B3}" type="datetime1">
              <a:rPr lang="en-US" smtClean="0"/>
              <a:pPr/>
              <a:t>6/25/2021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B6C32A-E9D9-4C7D-8982-632C4931C916}"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AEE31F5-9753-4DBC-B998-063CFE0CD046}" type="datetime1">
              <a:rPr lang="en-US" smtClean="0"/>
              <a:pPr/>
              <a:t>6/25/2021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B6C32A-E9D9-4C7D-8982-632C4931C9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7CCDC4-BED8-4DEF-B74A-BDDA5A848347}" type="datetime1">
              <a:rPr lang="en-US" smtClean="0"/>
              <a:pPr/>
              <a:t>6/25/2021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DB6C32A-E9D9-4C7D-8982-632C4931C9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B846321-5FC2-4DC1-BC0E-5286768ACDFF}" type="datetime1">
              <a:rPr lang="en-US" smtClean="0"/>
              <a:pPr/>
              <a:t>6/25/2021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DB6C32A-E9D9-4C7D-8982-632C4931C9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CA02D8F-C132-49A5-9B05-C0608E0D7F27}" type="datetime1">
              <a:rPr lang="en-US" smtClean="0"/>
              <a:pPr/>
              <a:t>6/25/2021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DB6C32A-E9D9-4C7D-8982-632C4931C916}"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5796CB3-5055-4DD6-8541-FD2E3FFF94C4}" type="datetime1">
              <a:rPr lang="en-US" smtClean="0"/>
              <a:pPr/>
              <a:t>6/25/2021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B6C32A-E9D9-4C7D-8982-632C4931C9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8C502B3-5E2F-4AED-8213-2BEBC8FFB3FD}" type="datetime1">
              <a:rPr lang="en-US" smtClean="0"/>
              <a:pPr/>
              <a:t>6/25/2021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B6C32A-E9D9-4C7D-8982-632C4931C916}"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A36F4DD-7B9B-4F2E-8505-674F870DCDB2}" type="datetime1">
              <a:rPr lang="en-US" smtClean="0"/>
              <a:pPr/>
              <a:t>6/25/2021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DB6C32A-E9D9-4C7D-8982-632C4931C916}"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066800"/>
            <a:ext cx="8077200" cy="2840502"/>
          </a:xfrm>
        </p:spPr>
        <p:txBody>
          <a:bodyPr>
            <a:normAutofit/>
          </a:bodyPr>
          <a:lstStyle/>
          <a:p>
            <a:r>
              <a:rPr lang="en-US" sz="4000" dirty="0" smtClean="0">
                <a:latin typeface="Arial Black" pitchFamily="34" charset="0"/>
              </a:rPr>
              <a:t>  </a:t>
            </a: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800" b="1" dirty="0" smtClean="0">
                <a:solidFill>
                  <a:srgbClr val="C00000"/>
                </a:solidFill>
                <a:latin typeface="Times New Roman" pitchFamily="18" charset="0"/>
                <a:cs typeface="Times New Roman" pitchFamily="18" charset="0"/>
              </a:rPr>
              <a:t>AGE ESTIMATION WITH</a:t>
            </a:r>
            <a:br>
              <a:rPr lang="en-US" sz="4800" b="1" dirty="0" smtClean="0">
                <a:solidFill>
                  <a:srgbClr val="C00000"/>
                </a:solidFill>
                <a:latin typeface="Times New Roman" pitchFamily="18" charset="0"/>
                <a:cs typeface="Times New Roman" pitchFamily="18" charset="0"/>
              </a:rPr>
            </a:br>
            <a:r>
              <a:rPr lang="en-US" sz="4800" b="1" dirty="0" smtClean="0">
                <a:solidFill>
                  <a:srgbClr val="C00000"/>
                </a:solidFill>
                <a:latin typeface="Times New Roman" pitchFamily="18" charset="0"/>
                <a:cs typeface="Times New Roman" pitchFamily="18" charset="0"/>
              </a:rPr>
              <a:t>           RADIOGRAPHS</a:t>
            </a:r>
            <a:endParaRPr lang="en-US" sz="4400" b="1" dirty="0">
              <a:solidFill>
                <a:srgbClr val="C0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1</a:t>
            </a:fld>
            <a:endParaRPr lang="en-US"/>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153400" cy="1295400"/>
          </a:xfrm>
        </p:spPr>
        <p:txBody>
          <a:bodyPr>
            <a:normAutofit fontScale="90000"/>
          </a:bodyPr>
          <a:lstStyle/>
          <a:p>
            <a:r>
              <a:rPr lang="en-US" b="1" dirty="0" smtClean="0">
                <a:solidFill>
                  <a:srgbClr val="7030A0"/>
                </a:solidFill>
                <a:latin typeface="Times New Roman" pitchFamily="18" charset="0"/>
                <a:cs typeface="Times New Roman" pitchFamily="18" charset="0"/>
              </a:rPr>
              <a:t>For age determination, two methods are commonly used:</a:t>
            </a:r>
            <a:br>
              <a:rPr lang="en-US" b="1" dirty="0" smtClean="0">
                <a:solidFill>
                  <a:srgbClr val="7030A0"/>
                </a:solidFill>
                <a:latin typeface="Times New Roman" pitchFamily="18" charset="0"/>
                <a:cs typeface="Times New Roman" pitchFamily="18" charset="0"/>
              </a:rPr>
            </a:br>
            <a:endParaRPr lang="en-US" dirty="0">
              <a:solidFill>
                <a:srgbClr val="7030A0"/>
              </a:solidFill>
            </a:endParaRPr>
          </a:p>
        </p:txBody>
      </p:sp>
      <p:sp>
        <p:nvSpPr>
          <p:cNvPr id="3" name="Content Placeholder 2"/>
          <p:cNvSpPr>
            <a:spLocks noGrp="1"/>
          </p:cNvSpPr>
          <p:nvPr>
            <p:ph idx="1"/>
          </p:nvPr>
        </p:nvSpPr>
        <p:spPr>
          <a:xfrm>
            <a:off x="1295400" y="1295400"/>
            <a:ext cx="7498080" cy="5257800"/>
          </a:xfrm>
        </p:spPr>
        <p:txBody>
          <a:bodyPr>
            <a:normAutofit/>
          </a:bodyPr>
          <a:lstStyle/>
          <a:p>
            <a:pPr marL="596646" indent="-514350">
              <a:buClr>
                <a:schemeClr val="tx1"/>
              </a:buClr>
              <a:buFont typeface="Wingdings" pitchFamily="2" charset="2"/>
              <a:buChar char="Ø"/>
            </a:pPr>
            <a:r>
              <a:rPr lang="en-US" b="1"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“The atlas method” </a:t>
            </a:r>
            <a:r>
              <a:rPr lang="en-US" b="1" dirty="0" smtClean="0">
                <a:latin typeface="Times New Roman" pitchFamily="18" charset="0"/>
                <a:cs typeface="Times New Roman" pitchFamily="18" charset="0"/>
              </a:rPr>
              <a:t>in which radiographic dental development is compared with published standards and</a:t>
            </a:r>
          </a:p>
          <a:p>
            <a:pPr marL="596646" indent="-514350">
              <a:buClr>
                <a:schemeClr val="tx1"/>
              </a:buClr>
              <a:buFont typeface="Wingdings" pitchFamily="2" charset="2"/>
              <a:buChar char="Ø"/>
            </a:pPr>
            <a:r>
              <a:rPr lang="en-US" b="1"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 “ The scoring method’’ </a:t>
            </a:r>
            <a:r>
              <a:rPr lang="en-US" b="1" dirty="0" smtClean="0">
                <a:latin typeface="Times New Roman" pitchFamily="18" charset="0"/>
                <a:cs typeface="Times New Roman" pitchFamily="18" charset="0"/>
              </a:rPr>
              <a:t>in which dental development is divided into various stages that are then assigned the scores that are evaluated through statistical analysis</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848600" cy="838200"/>
          </a:xfrm>
        </p:spPr>
        <p:txBody>
          <a:bodyPr>
            <a:normAutofit/>
          </a:bodyPr>
          <a:lstStyle/>
          <a:p>
            <a:r>
              <a:rPr lang="en-US" sz="3200" b="1" dirty="0" smtClean="0">
                <a:solidFill>
                  <a:srgbClr val="C00000"/>
                </a:solidFill>
                <a:latin typeface="Times New Roman" pitchFamily="18" charset="0"/>
                <a:cs typeface="Times New Roman" pitchFamily="18" charset="0"/>
              </a:rPr>
              <a:t>PRE NATAL, NATAL, POST NATAL</a:t>
            </a:r>
            <a:endParaRPr lang="en-US"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66800" y="1295400"/>
            <a:ext cx="8077200" cy="5562600"/>
          </a:xfrm>
        </p:spPr>
        <p:txBody>
          <a:bodyPr>
            <a:normAutofit/>
          </a:bodyPr>
          <a:lstStyle/>
          <a:p>
            <a:pPr>
              <a:buFont typeface="Wingdings" pitchFamily="2" charset="2"/>
              <a:buChar char="Ø"/>
            </a:pPr>
            <a:r>
              <a:rPr lang="en-US" b="1" dirty="0" err="1" smtClean="0">
                <a:latin typeface="Times New Roman" pitchFamily="18" charset="0"/>
                <a:cs typeface="Times New Roman" pitchFamily="18" charset="0"/>
              </a:rPr>
              <a:t>Radiograhically</a:t>
            </a:r>
            <a:r>
              <a:rPr lang="en-US" b="1" dirty="0" smtClean="0">
                <a:latin typeface="Times New Roman" pitchFamily="18" charset="0"/>
                <a:cs typeface="Times New Roman" pitchFamily="18" charset="0"/>
              </a:rPr>
              <a:t> , the mineralization of deciduous central incisors start at the sixteenth week of intrauterine life. </a:t>
            </a:r>
          </a:p>
          <a:p>
            <a:pPr>
              <a:buFont typeface="Wingdings" pitchFamily="2" charset="2"/>
              <a:buChar char="Ø"/>
            </a:pPr>
            <a:r>
              <a:rPr lang="en-US" b="1" dirty="0" smtClean="0">
                <a:latin typeface="Times New Roman" pitchFamily="18" charset="0"/>
                <a:cs typeface="Times New Roman" pitchFamily="18" charset="0"/>
              </a:rPr>
              <a:t>Before the mineralization of tooth germ starts, the tooth germ visible as radiolucent areas on the radiograph.</a:t>
            </a:r>
          </a:p>
        </p:txBody>
      </p:sp>
      <p:sp>
        <p:nvSpPr>
          <p:cNvPr id="4" name="Slide Number Placeholder 3"/>
          <p:cNvSpPr>
            <a:spLocks noGrp="1"/>
          </p:cNvSpPr>
          <p:nvPr>
            <p:ph type="sldNum" sz="quarter" idx="12"/>
          </p:nvPr>
        </p:nvSpPr>
        <p:spPr/>
        <p:txBody>
          <a:bodyPr/>
          <a:lstStyle/>
          <a:p>
            <a:fld id="{5DB6C32A-E9D9-4C7D-8982-632C4931C916}" type="slidenum">
              <a:rPr lang="en-US" smtClean="0"/>
              <a:pPr/>
              <a:t>11</a:t>
            </a:fld>
            <a:endParaRPr lang="en-US"/>
          </a:p>
        </p:txBody>
      </p:sp>
      <p:pic>
        <p:nvPicPr>
          <p:cNvPr id="5" name="Picture 2"/>
          <p:cNvPicPr>
            <a:picLocks noChangeAspect="1" noChangeArrowheads="1"/>
          </p:cNvPicPr>
          <p:nvPr/>
        </p:nvPicPr>
        <p:blipFill>
          <a:blip r:embed="rId2"/>
          <a:srcRect l="15000" t="31333" r="49000" b="18000"/>
          <a:stretch>
            <a:fillRect/>
          </a:stretch>
        </p:blipFill>
        <p:spPr bwMode="auto">
          <a:xfrm>
            <a:off x="5638800" y="4267201"/>
            <a:ext cx="3505200" cy="2590799"/>
          </a:xfrm>
          <a:prstGeom prst="rect">
            <a:avLst/>
          </a:prstGeom>
          <a:noFill/>
          <a:ln w="9525">
            <a:noFill/>
            <a:miter lim="800000"/>
            <a:headEnd/>
            <a:tailEnd/>
          </a:ln>
          <a:effectLst/>
        </p:spPr>
      </p:pic>
      <p:cxnSp>
        <p:nvCxnSpPr>
          <p:cNvPr id="6" name="Straight Arrow Connector 5"/>
          <p:cNvCxnSpPr/>
          <p:nvPr/>
        </p:nvCxnSpPr>
        <p:spPr>
          <a:xfrm rot="5400000">
            <a:off x="8153400" y="5486400"/>
            <a:ext cx="53340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0"/>
            <a:ext cx="7498080" cy="5943600"/>
          </a:xfrm>
        </p:spPr>
        <p:txBody>
          <a:bodyPr>
            <a:normAutofit/>
          </a:bodyPr>
          <a:lstStyle/>
          <a:p>
            <a:pPr>
              <a:buFont typeface="Wingdings" pitchFamily="2" charset="2"/>
              <a:buChar char="Ø"/>
            </a:pPr>
            <a:endParaRPr lang="en-US" sz="2800" b="1" dirty="0" smtClean="0">
              <a:latin typeface="Times New Roman" pitchFamily="18" charset="0"/>
              <a:cs typeface="Times New Roman" pitchFamily="18" charset="0"/>
            </a:endParaRPr>
          </a:p>
          <a:p>
            <a:pPr>
              <a:buFont typeface="Wingdings" pitchFamily="2" charset="2"/>
              <a:buChar char="Ø"/>
            </a:pPr>
            <a:r>
              <a:rPr lang="en-US" sz="2800" b="1" dirty="0" smtClean="0">
                <a:latin typeface="Times New Roman" pitchFamily="18" charset="0"/>
                <a:cs typeface="Times New Roman" pitchFamily="18" charset="0"/>
              </a:rPr>
              <a:t>A radiograph of a mandible taken at the twenty sixth week of intrauterine life shows advanced mineralization in anterior teeth. </a:t>
            </a:r>
          </a:p>
          <a:p>
            <a:pPr>
              <a:buFont typeface="Wingdings" pitchFamily="2" charset="2"/>
              <a:buChar char="Ø"/>
            </a:pPr>
            <a:r>
              <a:rPr lang="en-US" sz="2800" b="1" dirty="0" smtClean="0">
                <a:latin typeface="Times New Roman" pitchFamily="18" charset="0"/>
                <a:cs typeface="Times New Roman" pitchFamily="18" charset="0"/>
              </a:rPr>
              <a:t>The mineralized outline for the two cusps of the deciduous first molar, the one cusp outline for the deciduous second molar and the crypt of permanent first molar are seen.</a:t>
            </a:r>
            <a:endParaRPr lang="en-US" sz="2800" b="1"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5DB6C32A-E9D9-4C7D-8982-632C4931C916}" type="slidenum">
              <a:rPr lang="en-US" smtClean="0"/>
              <a:pPr/>
              <a:t>12</a:t>
            </a:fld>
            <a:endParaRPr lang="en-US"/>
          </a:p>
        </p:txBody>
      </p:sp>
      <p:pic>
        <p:nvPicPr>
          <p:cNvPr id="2050" name="Picture 2"/>
          <p:cNvPicPr>
            <a:picLocks noChangeAspect="1" noChangeArrowheads="1"/>
          </p:cNvPicPr>
          <p:nvPr/>
        </p:nvPicPr>
        <p:blipFill>
          <a:blip r:embed="rId2"/>
          <a:srcRect l="13000" t="62000" r="47000" b="7333"/>
          <a:stretch>
            <a:fillRect/>
          </a:stretch>
        </p:blipFill>
        <p:spPr bwMode="auto">
          <a:xfrm>
            <a:off x="990600" y="3810000"/>
            <a:ext cx="5300870" cy="304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35608" y="304800"/>
            <a:ext cx="7498080" cy="5943600"/>
          </a:xfrm>
        </p:spPr>
        <p:txBody>
          <a:bodyPr>
            <a:normAutofit/>
          </a:bodyPr>
          <a:lstStyle/>
          <a:p>
            <a:pPr>
              <a:buFont typeface="Wingdings" pitchFamily="2" charset="2"/>
              <a:buChar char="Ø"/>
            </a:pPr>
            <a:r>
              <a:rPr lang="en-US" sz="2800" b="1" dirty="0" smtClean="0">
                <a:latin typeface="Times New Roman" pitchFamily="18" charset="0"/>
                <a:cs typeface="Times New Roman" pitchFamily="18" charset="0"/>
              </a:rPr>
              <a:t>A radiograph of the mandible of the fetus taken at the thirtieth week of intrauterine life shows 3/5 crown completion for anterior teeth. The deciduous first molar cusp shows fusion. The deciduous second molar with five cusps is seen, while there is no evidence of mineralization of first permanent molar.</a:t>
            </a:r>
            <a:endParaRPr lang="en-US" sz="28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l="53000" t="30000" r="4000" b="34000"/>
          <a:stretch>
            <a:fillRect/>
          </a:stretch>
        </p:blipFill>
        <p:spPr bwMode="auto">
          <a:xfrm>
            <a:off x="2757311" y="3352800"/>
            <a:ext cx="5946422" cy="35052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5DB6C32A-E9D9-4C7D-8982-632C4931C916}"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435608" y="228600"/>
            <a:ext cx="7498080" cy="6019800"/>
          </a:xfrm>
        </p:spPr>
        <p:txBody>
          <a:bodyPr>
            <a:normAutofit/>
          </a:bodyPr>
          <a:lstStyle/>
          <a:p>
            <a:pPr>
              <a:buFont typeface="Wingdings" pitchFamily="2" charset="2"/>
              <a:buChar char="Ø"/>
            </a:pPr>
            <a:r>
              <a:rPr lang="en-US" b="1" dirty="0" smtClean="0">
                <a:latin typeface="Times New Roman" pitchFamily="18" charset="0"/>
                <a:cs typeface="Times New Roman" pitchFamily="18" charset="0"/>
              </a:rPr>
              <a:t>The radiograph of a newly born shows completely fused cusps for the deciduous first and second molar, for the deciduous second molar there is no continuity on the </a:t>
            </a:r>
            <a:r>
              <a:rPr lang="en-US" b="1" dirty="0" err="1" smtClean="0">
                <a:latin typeface="Times New Roman" pitchFamily="18" charset="0"/>
                <a:cs typeface="Times New Roman" pitchFamily="18" charset="0"/>
              </a:rPr>
              <a:t>occlusal</a:t>
            </a:r>
            <a:r>
              <a:rPr lang="en-US" b="1" dirty="0" smtClean="0">
                <a:latin typeface="Times New Roman" pitchFamily="18" charset="0"/>
                <a:cs typeface="Times New Roman" pitchFamily="18" charset="0"/>
              </a:rPr>
              <a:t> surface. Within the crypt of permanent first molar,  there is evidence of tip of </a:t>
            </a:r>
            <a:r>
              <a:rPr lang="en-US" b="1" dirty="0" err="1" smtClean="0">
                <a:latin typeface="Times New Roman" pitchFamily="18" charset="0"/>
                <a:cs typeface="Times New Roman" pitchFamily="18" charset="0"/>
              </a:rPr>
              <a:t>mesial</a:t>
            </a:r>
            <a:r>
              <a:rPr lang="en-US" b="1" dirty="0" smtClean="0">
                <a:latin typeface="Times New Roman" pitchFamily="18" charset="0"/>
                <a:cs typeface="Times New Roman" pitchFamily="18" charset="0"/>
              </a:rPr>
              <a:t> cusp.</a:t>
            </a:r>
            <a:endParaRPr lang="en-US"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l="53000" t="36667" r="5000" b="26000"/>
          <a:stretch>
            <a:fillRect/>
          </a:stretch>
        </p:blipFill>
        <p:spPr bwMode="auto">
          <a:xfrm>
            <a:off x="4419600" y="3708400"/>
            <a:ext cx="4724400" cy="3149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5DB6C32A-E9D9-4C7D-8982-632C4931C916}"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solidFill>
                  <a:srgbClr val="C00000"/>
                </a:solidFill>
                <a:latin typeface="Times New Roman" pitchFamily="18" charset="0"/>
                <a:cs typeface="Times New Roman" pitchFamily="18" charset="0"/>
              </a:rPr>
              <a:t>AGE ESTIMATION IN CHILDREN    AND ADOLESCENTS</a:t>
            </a:r>
            <a:endParaRPr lang="en-US"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3600" b="1" dirty="0" smtClean="0">
                <a:latin typeface="Times New Roman" pitchFamily="18" charset="0"/>
                <a:cs typeface="Times New Roman" pitchFamily="18" charset="0"/>
              </a:rPr>
              <a:t>Dental age estimation in children and adolescents is based on time of </a:t>
            </a:r>
            <a:r>
              <a:rPr lang="en-US" sz="3600" b="1" u="sng" dirty="0" smtClean="0">
                <a:solidFill>
                  <a:srgbClr val="C00000"/>
                </a:solidFill>
                <a:latin typeface="Times New Roman" pitchFamily="18" charset="0"/>
                <a:cs typeface="Times New Roman" pitchFamily="18" charset="0"/>
              </a:rPr>
              <a:t>emergence of the tooth in the oral cavity and the tooth calcification</a:t>
            </a:r>
            <a:r>
              <a:rPr lang="en-US" sz="3600" b="1" dirty="0" smtClean="0">
                <a:solidFill>
                  <a:srgbClr val="C00000"/>
                </a:solidFill>
                <a:latin typeface="Times New Roman" pitchFamily="18" charset="0"/>
                <a:cs typeface="Times New Roman" pitchFamily="18" charset="0"/>
              </a:rPr>
              <a:t>. </a:t>
            </a:r>
          </a:p>
          <a:p>
            <a:pPr>
              <a:buFont typeface="Wingdings" pitchFamily="2" charset="2"/>
              <a:buChar char="Ø"/>
            </a:pPr>
            <a:endParaRPr lang="en-US" b="1" dirty="0" smtClean="0">
              <a:latin typeface="Times New Roman" pitchFamily="18" charset="0"/>
              <a:cs typeface="Times New Roman" pitchFamily="18" charset="0"/>
            </a:endParaRPr>
          </a:p>
          <a:p>
            <a:pPr>
              <a:buFont typeface="Wingdings" pitchFamily="2" charset="2"/>
              <a:buChar char="Ø"/>
            </a:pPr>
            <a:r>
              <a:rPr lang="en-US" sz="3600" b="1" dirty="0" smtClean="0">
                <a:latin typeface="Times New Roman" pitchFamily="18" charset="0"/>
                <a:cs typeface="Times New Roman" pitchFamily="18" charset="0"/>
              </a:rPr>
              <a:t>The use of  tooth emergence for age estimation should, however, be limited in deciduous teeth. </a:t>
            </a:r>
          </a:p>
        </p:txBody>
      </p:sp>
      <p:sp>
        <p:nvSpPr>
          <p:cNvPr id="4" name="Slide Number Placeholder 3"/>
          <p:cNvSpPr>
            <a:spLocks noGrp="1"/>
          </p:cNvSpPr>
          <p:nvPr>
            <p:ph type="sldNum" sz="quarter" idx="12"/>
          </p:nvPr>
        </p:nvSpPr>
        <p:spPr/>
        <p:txBody>
          <a:bodyPr/>
          <a:lstStyle/>
          <a:p>
            <a:fld id="{5DB6C32A-E9D9-4C7D-8982-632C4931C916}"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6362"/>
          </a:xfrm>
        </p:spPr>
        <p:txBody>
          <a:bodyPr>
            <a:normAutofit fontScale="90000"/>
          </a:bodyPr>
          <a:lstStyle/>
          <a:p>
            <a:endParaRPr lang="en-US" dirty="0"/>
          </a:p>
        </p:txBody>
      </p:sp>
      <p:sp>
        <p:nvSpPr>
          <p:cNvPr id="3" name="Content Placeholder 2"/>
          <p:cNvSpPr>
            <a:spLocks noGrp="1"/>
          </p:cNvSpPr>
          <p:nvPr>
            <p:ph idx="1"/>
          </p:nvPr>
        </p:nvSpPr>
        <p:spPr>
          <a:xfrm>
            <a:off x="1066800" y="0"/>
            <a:ext cx="8077200" cy="6858000"/>
          </a:xfrm>
        </p:spPr>
        <p:txBody>
          <a:bodyPr>
            <a:normAutofit/>
          </a:bodyPr>
          <a:lstStyle/>
          <a:p>
            <a:pPr>
              <a:buFont typeface="Wingdings" pitchFamily="2" charset="2"/>
              <a:buChar char="Ø"/>
            </a:pPr>
            <a:r>
              <a:rPr lang="en-US" sz="3600" b="1" dirty="0" smtClean="0">
                <a:latin typeface="Times New Roman" pitchFamily="18" charset="0"/>
                <a:cs typeface="Times New Roman" pitchFamily="18" charset="0"/>
              </a:rPr>
              <a:t>Their emergence is under genetic control and relatively regular, commencing approximately at six months after birth and completing by about 2½ years. </a:t>
            </a:r>
          </a:p>
          <a:p>
            <a:pPr>
              <a:buFont typeface="Wingdings" pitchFamily="2" charset="2"/>
              <a:buChar char="Ø"/>
            </a:pPr>
            <a:endParaRPr lang="en-US" sz="3600" b="1" dirty="0" smtClean="0">
              <a:latin typeface="Times New Roman" pitchFamily="18" charset="0"/>
              <a:cs typeface="Times New Roman" pitchFamily="18" charset="0"/>
            </a:endParaRPr>
          </a:p>
          <a:p>
            <a:pPr>
              <a:buFont typeface="Wingdings" pitchFamily="2" charset="2"/>
              <a:buChar char="Ø"/>
            </a:pPr>
            <a:r>
              <a:rPr lang="en-US" sz="3600" b="1" dirty="0" smtClean="0">
                <a:latin typeface="Times New Roman" pitchFamily="18" charset="0"/>
                <a:cs typeface="Times New Roman" pitchFamily="18" charset="0"/>
              </a:rPr>
              <a:t>The radiographic analysis of developing dentition, especially when there is no clinical evidence available as well as the clinical tooth emergence in various phases, will help in age determination.</a:t>
            </a:r>
          </a:p>
          <a:p>
            <a:pPr>
              <a:buFont typeface="Wingdings" pitchFamily="2" charset="2"/>
              <a:buChar char="Ø"/>
            </a:pPr>
            <a:endParaRPr lang="en-US" sz="3600" b="1"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5DB6C32A-E9D9-4C7D-8982-632C4931C916}"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14400"/>
          </a:xfrm>
        </p:spPr>
        <p:txBody>
          <a:bodyPr>
            <a:noAutofit/>
          </a:bodyPr>
          <a:lstStyle/>
          <a:p>
            <a:pPr algn="ctr"/>
            <a:r>
              <a:rPr lang="en-US" sz="3200" b="1" dirty="0" smtClean="0">
                <a:solidFill>
                  <a:srgbClr val="7030A0"/>
                </a:solidFill>
                <a:latin typeface="Times New Roman" pitchFamily="18" charset="0"/>
                <a:cs typeface="Times New Roman" pitchFamily="18" charset="0"/>
              </a:rPr>
              <a:t>Method applied for age determination in children and adolescents</a:t>
            </a:r>
            <a:endParaRPr lang="en-US" sz="3200"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9144000" cy="5410200"/>
          </a:xfrm>
        </p:spPr>
        <p:txBody>
          <a:bodyPr>
            <a:noAutofit/>
          </a:bodyPr>
          <a:lstStyle/>
          <a:p>
            <a:pPr marL="596646" indent="-514350">
              <a:buFont typeface="+mj-lt"/>
              <a:buAutoNum type="arabicPeriod"/>
            </a:pPr>
            <a:r>
              <a:rPr lang="en-US" sz="3600" b="1" dirty="0" err="1" smtClean="0">
                <a:solidFill>
                  <a:srgbClr val="FF0000"/>
                </a:solidFill>
                <a:latin typeface="Times New Roman" pitchFamily="18" charset="0"/>
                <a:cs typeface="Times New Roman" pitchFamily="18" charset="0"/>
              </a:rPr>
              <a:t>Schour</a:t>
            </a:r>
            <a:r>
              <a:rPr lang="en-US" sz="3600" b="1" dirty="0" smtClean="0">
                <a:solidFill>
                  <a:srgbClr val="FF0000"/>
                </a:solidFill>
                <a:latin typeface="Times New Roman" pitchFamily="18" charset="0"/>
                <a:cs typeface="Times New Roman" pitchFamily="18" charset="0"/>
              </a:rPr>
              <a:t> and </a:t>
            </a:r>
            <a:r>
              <a:rPr lang="en-US" sz="3600" b="1" dirty="0" err="1" smtClean="0">
                <a:solidFill>
                  <a:srgbClr val="FF0000"/>
                </a:solidFill>
                <a:latin typeface="Times New Roman" pitchFamily="18" charset="0"/>
                <a:cs typeface="Times New Roman" pitchFamily="18" charset="0"/>
              </a:rPr>
              <a:t>Masselers</a:t>
            </a:r>
            <a:r>
              <a:rPr lang="en-US" sz="3600" b="1" dirty="0" smtClean="0">
                <a:solidFill>
                  <a:srgbClr val="FF0000"/>
                </a:solidFill>
                <a:latin typeface="Times New Roman" pitchFamily="18" charset="0"/>
                <a:cs typeface="Times New Roman" pitchFamily="18" charset="0"/>
              </a:rPr>
              <a:t> method</a:t>
            </a:r>
            <a:r>
              <a:rPr lang="en-US" sz="3600" b="1" dirty="0" smtClean="0">
                <a:latin typeface="Times New Roman" pitchFamily="18" charset="0"/>
                <a:cs typeface="Times New Roman" pitchFamily="18" charset="0"/>
              </a:rPr>
              <a:t>.</a:t>
            </a:r>
          </a:p>
          <a:p>
            <a:pPr marL="596646" indent="-514350">
              <a:buFont typeface="+mj-lt"/>
              <a:buAutoNum type="arabicPeriod"/>
            </a:pPr>
            <a:r>
              <a:rPr lang="en-US" sz="3600" b="1" dirty="0" err="1" smtClean="0">
                <a:latin typeface="Times New Roman" pitchFamily="18" charset="0"/>
                <a:cs typeface="Times New Roman" pitchFamily="18" charset="0"/>
              </a:rPr>
              <a:t>Moorees</a:t>
            </a:r>
            <a:r>
              <a:rPr lang="en-US" sz="3600" b="1" dirty="0" smtClean="0">
                <a:latin typeface="Times New Roman" pitchFamily="18" charset="0"/>
                <a:cs typeface="Times New Roman" pitchFamily="18" charset="0"/>
              </a:rPr>
              <a:t>, Fanning and hunt method.</a:t>
            </a:r>
          </a:p>
          <a:p>
            <a:pPr marL="596646" indent="-514350">
              <a:buFont typeface="+mj-lt"/>
              <a:buAutoNum type="arabicPeriod"/>
            </a:pPr>
            <a:r>
              <a:rPr lang="en-US" sz="3600" b="1" dirty="0" err="1" smtClean="0">
                <a:solidFill>
                  <a:srgbClr val="FF0000"/>
                </a:solidFill>
                <a:latin typeface="Times New Roman" pitchFamily="18" charset="0"/>
                <a:cs typeface="Times New Roman" pitchFamily="18" charset="0"/>
              </a:rPr>
              <a:t>Demerjian</a:t>
            </a:r>
            <a:r>
              <a:rPr lang="en-US" sz="3600" b="1" dirty="0" smtClean="0">
                <a:solidFill>
                  <a:srgbClr val="FF0000"/>
                </a:solidFill>
                <a:latin typeface="Times New Roman" pitchFamily="18" charset="0"/>
                <a:cs typeface="Times New Roman" pitchFamily="18" charset="0"/>
              </a:rPr>
              <a:t>, Goldstein and tanner method</a:t>
            </a:r>
            <a:r>
              <a:rPr lang="en-US" sz="3600" b="1" dirty="0" smtClean="0">
                <a:latin typeface="Times New Roman" pitchFamily="18" charset="0"/>
                <a:cs typeface="Times New Roman" pitchFamily="18" charset="0"/>
              </a:rPr>
              <a:t>.</a:t>
            </a:r>
          </a:p>
          <a:p>
            <a:pPr marL="596646" indent="-514350">
              <a:buFont typeface="+mj-lt"/>
              <a:buAutoNum type="arabicPeriod"/>
            </a:pPr>
            <a:r>
              <a:rPr lang="en-US" sz="3600" b="1" dirty="0" err="1" smtClean="0">
                <a:latin typeface="Times New Roman" pitchFamily="18" charset="0"/>
                <a:cs typeface="Times New Roman" pitchFamily="18" charset="0"/>
              </a:rPr>
              <a:t>Nollas</a:t>
            </a:r>
            <a:r>
              <a:rPr lang="en-US" sz="3600" b="1" dirty="0" smtClean="0">
                <a:latin typeface="Times New Roman" pitchFamily="18" charset="0"/>
                <a:cs typeface="Times New Roman" pitchFamily="18" charset="0"/>
              </a:rPr>
              <a:t> method.</a:t>
            </a:r>
          </a:p>
          <a:p>
            <a:pPr marL="596646" indent="-514350">
              <a:buFont typeface="+mj-lt"/>
              <a:buAutoNum type="arabicPeriod"/>
            </a:pPr>
            <a:r>
              <a:rPr lang="en-US" sz="3600" b="1" dirty="0" smtClean="0">
                <a:latin typeface="Times New Roman" pitchFamily="18" charset="0"/>
                <a:cs typeface="Times New Roman" pitchFamily="18" charset="0"/>
              </a:rPr>
              <a:t>Age estimation using open apices.</a:t>
            </a:r>
          </a:p>
          <a:p>
            <a:pPr marL="596646" indent="-514350">
              <a:buFont typeface="+mj-lt"/>
              <a:buAutoNum type="arabicPeriod"/>
            </a:pPr>
            <a:r>
              <a:rPr lang="en-US" sz="3600" b="1" dirty="0" smtClean="0">
                <a:latin typeface="Times New Roman" pitchFamily="18" charset="0"/>
                <a:cs typeface="Times New Roman" pitchFamily="18" charset="0"/>
              </a:rPr>
              <a:t>Modified </a:t>
            </a:r>
            <a:r>
              <a:rPr lang="en-US" sz="3600" b="1" dirty="0" err="1" smtClean="0">
                <a:latin typeface="Times New Roman" pitchFamily="18" charset="0"/>
                <a:cs typeface="Times New Roman" pitchFamily="18" charset="0"/>
              </a:rPr>
              <a:t>Demerjian</a:t>
            </a:r>
            <a:r>
              <a:rPr lang="en-US" sz="3600" b="1" dirty="0" smtClean="0">
                <a:latin typeface="Times New Roman" pitchFamily="18" charset="0"/>
                <a:cs typeface="Times New Roman" pitchFamily="18" charset="0"/>
              </a:rPr>
              <a:t> method.</a:t>
            </a:r>
          </a:p>
          <a:p>
            <a:pPr marL="596646" indent="-514350">
              <a:buFont typeface="+mj-lt"/>
              <a:buAutoNum type="arabicPeriod"/>
            </a:pPr>
            <a:r>
              <a:rPr lang="en-US" sz="3600" b="1" dirty="0" smtClean="0">
                <a:latin typeface="Times New Roman" pitchFamily="18" charset="0"/>
                <a:cs typeface="Times New Roman" pitchFamily="18" charset="0"/>
              </a:rPr>
              <a:t>Indian specific regression method.</a:t>
            </a:r>
          </a:p>
          <a:p>
            <a:pPr marL="596646" indent="-514350">
              <a:buFont typeface="+mj-lt"/>
              <a:buAutoNum type="arabicPeriod"/>
            </a:pPr>
            <a:r>
              <a:rPr lang="en-US" sz="3600" b="1" dirty="0" err="1" smtClean="0">
                <a:latin typeface="Times New Roman" pitchFamily="18" charset="0"/>
                <a:cs typeface="Times New Roman" pitchFamily="18" charset="0"/>
              </a:rPr>
              <a:t>Cameriere</a:t>
            </a:r>
            <a:r>
              <a:rPr lang="en-US" sz="3600" b="1" dirty="0" smtClean="0">
                <a:latin typeface="Times New Roman" pitchFamily="18" charset="0"/>
                <a:cs typeface="Times New Roman" pitchFamily="18" charset="0"/>
              </a:rPr>
              <a:t> method.</a:t>
            </a:r>
            <a:endParaRPr lang="en-US" sz="36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077200" cy="1143000"/>
          </a:xfrm>
        </p:spPr>
        <p:txBody>
          <a:bodyPr>
            <a:noAutofit/>
          </a:bodyPr>
          <a:lstStyle/>
          <a:p>
            <a:pPr algn="ctr"/>
            <a:r>
              <a:rPr lang="en-US" sz="3600" b="1" dirty="0" smtClean="0">
                <a:solidFill>
                  <a:srgbClr val="0070C0"/>
                </a:solidFill>
                <a:latin typeface="Times New Roman" pitchFamily="18" charset="0"/>
                <a:cs typeface="Times New Roman" pitchFamily="18" charset="0"/>
              </a:rPr>
              <a:t>SCHOUR AND MASSLER’S METHOD</a:t>
            </a:r>
            <a:endParaRPr lang="en-US" sz="36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1066800" y="1447800"/>
            <a:ext cx="8077200" cy="5181600"/>
          </a:xfrm>
        </p:spPr>
        <p:txBody>
          <a:bodyPr>
            <a:normAutofit/>
          </a:bodyPr>
          <a:lstStyle/>
          <a:p>
            <a:pPr>
              <a:buFont typeface="Wingdings" pitchFamily="2" charset="2"/>
              <a:buChar char="Ø"/>
            </a:pPr>
            <a:r>
              <a:rPr lang="en-US" b="1" dirty="0" smtClean="0">
                <a:latin typeface="Times New Roman" pitchFamily="18" charset="0"/>
                <a:cs typeface="Times New Roman" pitchFamily="18" charset="0"/>
              </a:rPr>
              <a:t>In 1941, </a:t>
            </a:r>
            <a:r>
              <a:rPr lang="en-US" b="1" dirty="0" err="1" smtClean="0">
                <a:latin typeface="Times New Roman" pitchFamily="18" charset="0"/>
                <a:cs typeface="Times New Roman" pitchFamily="18" charset="0"/>
              </a:rPr>
              <a:t>Schour</a:t>
            </a:r>
            <a:r>
              <a:rPr lang="en-US" b="1" dirty="0" smtClean="0">
                <a:latin typeface="Times New Roman" pitchFamily="18" charset="0"/>
                <a:cs typeface="Times New Roman" pitchFamily="18" charset="0"/>
              </a:rPr>
              <a:t> and </a:t>
            </a:r>
            <a:r>
              <a:rPr lang="en-US" b="1" dirty="0" err="1" smtClean="0">
                <a:latin typeface="Times New Roman" pitchFamily="18" charset="0"/>
                <a:cs typeface="Times New Roman" pitchFamily="18" charset="0"/>
              </a:rPr>
              <a:t>Massler</a:t>
            </a:r>
            <a:r>
              <a:rPr lang="en-US" b="1" dirty="0" smtClean="0">
                <a:latin typeface="Times New Roman" pitchFamily="18" charset="0"/>
                <a:cs typeface="Times New Roman" pitchFamily="18" charset="0"/>
              </a:rPr>
              <a:t> studied the development of deciduous and permanent, describing 21 chronological steps from 4 months to 21 years of age.</a:t>
            </a:r>
          </a:p>
          <a:p>
            <a:pPr>
              <a:buFont typeface="Wingdings" pitchFamily="2" charset="2"/>
              <a:buChar char="Ø"/>
            </a:pPr>
            <a:r>
              <a:rPr lang="en-US" b="1" dirty="0" smtClean="0">
                <a:latin typeface="Times New Roman" pitchFamily="18" charset="0"/>
                <a:cs typeface="Times New Roman" pitchFamily="18" charset="0"/>
              </a:rPr>
              <a:t>The American Dental Association (ADA) has periodically updated these charts in 1932, making it possible to directly compare the calcification stage of teeth on radiograph with standards.</a:t>
            </a:r>
          </a:p>
          <a:p>
            <a:pPr>
              <a:buFont typeface="Wingdings" pitchFamily="2" charset="2"/>
              <a:buChar char="Ø"/>
            </a:pP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Jesus\Desktop\dmf-40-199-g00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4957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esus\Desktop\dmf-40-199-g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5DB6C32A-E9D9-4C7D-8982-632C4931C916}"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b="1" dirty="0" smtClean="0">
                <a:latin typeface="Times New Roman" pitchFamily="18" charset="0"/>
                <a:cs typeface="Times New Roman" pitchFamily="18" charset="0"/>
              </a:rPr>
              <a:t>The word forensic states Clark, is derived from the </a:t>
            </a:r>
            <a:r>
              <a:rPr lang="en-US" b="1" dirty="0" err="1" smtClean="0">
                <a:latin typeface="Times New Roman" pitchFamily="18" charset="0"/>
                <a:cs typeface="Times New Roman" pitchFamily="18" charset="0"/>
              </a:rPr>
              <a:t>latin</a:t>
            </a:r>
            <a:r>
              <a:rPr lang="en-US" b="1" dirty="0" smtClean="0">
                <a:latin typeface="Times New Roman" pitchFamily="18" charset="0"/>
                <a:cs typeface="Times New Roman" pitchFamily="18" charset="0"/>
              </a:rPr>
              <a:t> word </a:t>
            </a:r>
            <a:r>
              <a:rPr lang="en-US" b="1" u="sng" dirty="0" smtClean="0">
                <a:solidFill>
                  <a:srgbClr val="C00000"/>
                </a:solidFill>
                <a:latin typeface="Times New Roman" pitchFamily="18" charset="0"/>
                <a:cs typeface="Times New Roman" pitchFamily="18" charset="0"/>
              </a:rPr>
              <a:t>‘</a:t>
            </a:r>
            <a:r>
              <a:rPr lang="en-US" b="1" u="sng" dirty="0" err="1" smtClean="0">
                <a:solidFill>
                  <a:srgbClr val="C00000"/>
                </a:solidFill>
                <a:latin typeface="Algerian" pitchFamily="82" charset="0"/>
                <a:cs typeface="Times New Roman" pitchFamily="18" charset="0"/>
              </a:rPr>
              <a:t>forensis</a:t>
            </a:r>
            <a:r>
              <a:rPr lang="en-US" b="1" u="sng" dirty="0" smtClean="0">
                <a:solidFill>
                  <a:srgbClr val="C00000"/>
                </a:solidFill>
                <a:latin typeface="Algerian" pitchFamily="82" charset="0"/>
                <a:cs typeface="Times New Roman" pitchFamily="18" charset="0"/>
              </a:rPr>
              <a:t>’</a:t>
            </a:r>
            <a:r>
              <a:rPr lang="en-US" b="1" dirty="0" smtClean="0">
                <a:solidFill>
                  <a:srgbClr val="C00000"/>
                </a:solidFill>
                <a:latin typeface="Algerian" pitchFamily="82" charset="0"/>
                <a:cs typeface="Times New Roman" pitchFamily="18" charset="0"/>
              </a:rPr>
              <a:t>,</a:t>
            </a:r>
            <a:r>
              <a:rPr lang="en-US" b="1" dirty="0" smtClean="0">
                <a:latin typeface="Times New Roman" pitchFamily="18" charset="0"/>
                <a:cs typeface="Times New Roman" pitchFamily="18" charset="0"/>
              </a:rPr>
              <a:t> which means ‘before the forum’.</a:t>
            </a:r>
          </a:p>
          <a:p>
            <a:pPr>
              <a:buFont typeface="Wingdings" pitchFamily="2" charset="2"/>
              <a:buChar char="Ø"/>
            </a:pPr>
            <a:endParaRPr lang="en-US" sz="2800" b="1" dirty="0" smtClean="0">
              <a:latin typeface="Times New Roman" pitchFamily="18" charset="0"/>
              <a:cs typeface="Times New Roman" pitchFamily="18" charset="0"/>
            </a:endParaRPr>
          </a:p>
          <a:p>
            <a:pPr>
              <a:buFont typeface="Wingdings" pitchFamily="2" charset="2"/>
              <a:buChar char="Ø"/>
            </a:pPr>
            <a:r>
              <a:rPr lang="en-US" b="1" dirty="0" smtClean="0">
                <a:latin typeface="Times New Roman" pitchFamily="18" charset="0"/>
                <a:cs typeface="Times New Roman" pitchFamily="18" charset="0"/>
              </a:rPr>
              <a:t>On the other hand </a:t>
            </a:r>
            <a:r>
              <a:rPr lang="en-US" b="1" dirty="0" err="1" smtClean="0">
                <a:latin typeface="Times New Roman" pitchFamily="18" charset="0"/>
                <a:cs typeface="Times New Roman" pitchFamily="18" charset="0"/>
              </a:rPr>
              <a:t>Odontology</a:t>
            </a:r>
            <a:r>
              <a:rPr lang="en-US" b="1" dirty="0" smtClean="0">
                <a:latin typeface="Times New Roman" pitchFamily="18" charset="0"/>
                <a:cs typeface="Times New Roman" pitchFamily="18" charset="0"/>
              </a:rPr>
              <a:t> refers to </a:t>
            </a:r>
            <a:r>
              <a:rPr lang="en-US" b="1" u="sng" dirty="0" smtClean="0">
                <a:solidFill>
                  <a:srgbClr val="C00000"/>
                </a:solidFill>
                <a:latin typeface="Algerian" pitchFamily="82" charset="0"/>
                <a:cs typeface="Times New Roman" pitchFamily="18" charset="0"/>
              </a:rPr>
              <a:t>the study of teeth or dentistry.</a:t>
            </a:r>
            <a:endParaRPr lang="en-US" b="1" u="sng" dirty="0">
              <a:solidFill>
                <a:srgbClr val="C00000"/>
              </a:solidFill>
              <a:latin typeface="Algerian" pitchFamily="82"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solidFill>
                  <a:srgbClr val="0070C0"/>
                </a:solidFill>
                <a:latin typeface="Times New Roman" pitchFamily="18" charset="0"/>
                <a:cs typeface="Times New Roman" pitchFamily="18" charset="0"/>
              </a:rPr>
              <a:t>MOOREE’S , FANNING AND HUNT METHOD</a:t>
            </a:r>
            <a:endParaRPr lang="en-US" sz="40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b="1" dirty="0" smtClean="0">
                <a:latin typeface="Times New Roman" pitchFamily="18" charset="0"/>
                <a:cs typeface="Times New Roman" pitchFamily="18" charset="0"/>
              </a:rPr>
              <a:t>In this method the dental development was studied in 14 stages of mineralization for developing single and </a:t>
            </a:r>
            <a:r>
              <a:rPr lang="en-US" sz="2800" b="1" dirty="0" err="1" smtClean="0">
                <a:latin typeface="Times New Roman" pitchFamily="18" charset="0"/>
                <a:cs typeface="Times New Roman" pitchFamily="18" charset="0"/>
              </a:rPr>
              <a:t>multirooted</a:t>
            </a:r>
            <a:r>
              <a:rPr lang="en-US" sz="2800" b="1" dirty="0" smtClean="0">
                <a:latin typeface="Times New Roman" pitchFamily="18" charset="0"/>
                <a:cs typeface="Times New Roman" pitchFamily="18" charset="0"/>
              </a:rPr>
              <a:t> permanent teeth and mean age for the corresponding stage is determined. </a:t>
            </a:r>
            <a:endParaRPr lang="en-US" sz="2800"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l="13000" t="32667" r="8000" b="12667"/>
          <a:stretch>
            <a:fillRect/>
          </a:stretch>
        </p:blipFill>
        <p:spPr bwMode="auto">
          <a:xfrm>
            <a:off x="2390078" y="3657600"/>
            <a:ext cx="6753922" cy="3200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5DB6C32A-E9D9-4C7D-8982-632C4931C916}" type="slidenum">
              <a:rPr lang="en-US" smtClean="0"/>
              <a:pPr/>
              <a:t>20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box(in)">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268" t="10119" r="10646" b="7936"/>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5DB6C32A-E9D9-4C7D-8982-632C4931C916}" type="slidenum">
              <a:rPr lang="en-US" smtClean="0"/>
              <a:pPr/>
              <a:t>21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rmAutofit fontScale="90000"/>
          </a:bodyPr>
          <a:lstStyle/>
          <a:p>
            <a:pPr algn="ctr"/>
            <a:r>
              <a:rPr lang="en-US" sz="4400" b="1" dirty="0" smtClean="0">
                <a:solidFill>
                  <a:schemeClr val="accent6">
                    <a:lumMod val="50000"/>
                  </a:schemeClr>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DEMERJIAN, GOLDSTEIN AND TANNER METHOD:</a:t>
            </a:r>
            <a:endParaRPr lang="en-US"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914400" y="1143000"/>
            <a:ext cx="7485888" cy="5715000"/>
          </a:xfrm>
        </p:spPr>
        <p:txBody>
          <a:bodyPr>
            <a:normAutofit/>
          </a:bodyPr>
          <a:lstStyle/>
          <a:p>
            <a:pPr marL="596646" indent="-514350">
              <a:buNone/>
            </a:pPr>
            <a:r>
              <a:rPr lang="en-US" b="1" dirty="0" smtClean="0">
                <a:solidFill>
                  <a:schemeClr val="accent6">
                    <a:lumMod val="50000"/>
                  </a:schemeClr>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STAGE DESCRIPTION</a:t>
            </a:r>
          </a:p>
          <a:p>
            <a:pPr marL="596646" indent="-514350">
              <a:buNone/>
            </a:pPr>
            <a:r>
              <a:rPr lang="en-US" b="1" dirty="0" smtClean="0">
                <a:latin typeface="Times New Roman" pitchFamily="18" charset="0"/>
                <a:cs typeface="Times New Roman" pitchFamily="18" charset="0"/>
              </a:rPr>
              <a:t>A) In both </a:t>
            </a:r>
            <a:r>
              <a:rPr lang="en-US" b="1" dirty="0" err="1" smtClean="0">
                <a:latin typeface="Times New Roman" pitchFamily="18" charset="0"/>
                <a:cs typeface="Times New Roman" pitchFamily="18" charset="0"/>
              </a:rPr>
              <a:t>radicular</a:t>
            </a:r>
            <a:r>
              <a:rPr lang="en-US" b="1" dirty="0" smtClean="0">
                <a:latin typeface="Times New Roman" pitchFamily="18" charset="0"/>
                <a:cs typeface="Times New Roman" pitchFamily="18" charset="0"/>
              </a:rPr>
              <a:t>  and </a:t>
            </a:r>
            <a:r>
              <a:rPr lang="en-US" b="1" dirty="0" err="1" smtClean="0">
                <a:latin typeface="Times New Roman" pitchFamily="18" charset="0"/>
                <a:cs typeface="Times New Roman" pitchFamily="18" charset="0"/>
              </a:rPr>
              <a:t>multiradicular</a:t>
            </a:r>
            <a:r>
              <a:rPr lang="en-US" b="1" dirty="0" smtClean="0">
                <a:latin typeface="Times New Roman" pitchFamily="18" charset="0"/>
                <a:cs typeface="Times New Roman" pitchFamily="18" charset="0"/>
              </a:rPr>
              <a:t> teeth, a beginning of  calcification is seen at the superior level of crypt in the form of an inverted cone.</a:t>
            </a:r>
          </a:p>
        </p:txBody>
      </p:sp>
      <p:pic>
        <p:nvPicPr>
          <p:cNvPr id="1026" name="Picture 2" descr="C:\Users\Nethu\Documents\age estimation\picz\JForensicDentSci_2011_3_1_14_85286_u3.jpg"/>
          <p:cNvPicPr>
            <a:picLocks noChangeAspect="1" noChangeArrowheads="1"/>
          </p:cNvPicPr>
          <p:nvPr/>
        </p:nvPicPr>
        <p:blipFill>
          <a:blip r:embed="rId2"/>
          <a:srcRect r="75892" b="49250"/>
          <a:stretch>
            <a:fillRect/>
          </a:stretch>
        </p:blipFill>
        <p:spPr bwMode="auto">
          <a:xfrm>
            <a:off x="1143001" y="3729679"/>
            <a:ext cx="3733799" cy="312831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cxnSp>
        <p:nvCxnSpPr>
          <p:cNvPr id="6" name="Straight Arrow Connector 5"/>
          <p:cNvCxnSpPr/>
          <p:nvPr/>
        </p:nvCxnSpPr>
        <p:spPr>
          <a:xfrm>
            <a:off x="2057400" y="4495800"/>
            <a:ext cx="609600"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4098" name="Picture 2" descr="C:\Users\Nethu\Documents\age estimation\picz\a13fig01.jpg"/>
          <p:cNvPicPr>
            <a:picLocks noChangeAspect="1" noChangeArrowheads="1"/>
          </p:cNvPicPr>
          <p:nvPr/>
        </p:nvPicPr>
        <p:blipFill>
          <a:blip r:embed="rId3"/>
          <a:srcRect r="74229" b="66667"/>
          <a:stretch>
            <a:fillRect/>
          </a:stretch>
        </p:blipFill>
        <p:spPr bwMode="auto">
          <a:xfrm>
            <a:off x="5715000" y="4038600"/>
            <a:ext cx="2428875" cy="2286000"/>
          </a:xfrm>
          <a:prstGeom prst="rect">
            <a:avLst/>
          </a:prstGeom>
          <a:noFill/>
        </p:spPr>
      </p:pic>
      <p:sp>
        <p:nvSpPr>
          <p:cNvPr id="7" name="Slide Number Placeholder 6"/>
          <p:cNvSpPr>
            <a:spLocks noGrp="1"/>
          </p:cNvSpPr>
          <p:nvPr>
            <p:ph type="sldNum" sz="quarter" idx="12"/>
          </p:nvPr>
        </p:nvSpPr>
        <p:spPr/>
        <p:txBody>
          <a:bodyPr/>
          <a:lstStyle/>
          <a:p>
            <a:fld id="{5DB6C32A-E9D9-4C7D-8982-632C4931C916}"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498080" cy="45719"/>
          </a:xfrm>
        </p:spPr>
        <p:txBody>
          <a:bodyPr>
            <a:noAutofit/>
          </a:bodyPr>
          <a:lstStyle/>
          <a:p>
            <a:endParaRPr lang="en-US" sz="3200" dirty="0">
              <a:solidFill>
                <a:schemeClr val="tx1"/>
              </a:solidFill>
            </a:endParaRPr>
          </a:p>
        </p:txBody>
      </p:sp>
      <p:sp>
        <p:nvSpPr>
          <p:cNvPr id="5" name="Content Placeholder 4"/>
          <p:cNvSpPr>
            <a:spLocks noGrp="1"/>
          </p:cNvSpPr>
          <p:nvPr>
            <p:ph idx="1"/>
          </p:nvPr>
        </p:nvSpPr>
        <p:spPr>
          <a:xfrm>
            <a:off x="1219200" y="228600"/>
            <a:ext cx="7498080" cy="6629400"/>
          </a:xfrm>
        </p:spPr>
        <p:txBody>
          <a:bodyPr/>
          <a:lstStyle/>
          <a:p>
            <a:pPr>
              <a:buNone/>
            </a:pPr>
            <a:r>
              <a:rPr lang="en-US" b="1" dirty="0" smtClean="0">
                <a:latin typeface="Times New Roman" pitchFamily="18" charset="0"/>
                <a:cs typeface="Times New Roman" pitchFamily="18" charset="0"/>
              </a:rPr>
              <a:t>B) Fusion of calcified point forms one or     more crypt which united to give a regularly outlined </a:t>
            </a:r>
            <a:r>
              <a:rPr lang="en-US" b="1" dirty="0" err="1" smtClean="0">
                <a:latin typeface="Times New Roman" pitchFamily="18" charset="0"/>
                <a:cs typeface="Times New Roman" pitchFamily="18" charset="0"/>
              </a:rPr>
              <a:t>occlusal</a:t>
            </a:r>
            <a:r>
              <a:rPr lang="en-US" b="1" dirty="0" smtClean="0">
                <a:latin typeface="Times New Roman" pitchFamily="18" charset="0"/>
                <a:cs typeface="Times New Roman" pitchFamily="18" charset="0"/>
              </a:rPr>
              <a:t> surface.</a:t>
            </a:r>
            <a:br>
              <a:rPr lang="en-US" b="1" dirty="0" smtClean="0">
                <a:latin typeface="Times New Roman" pitchFamily="18" charset="0"/>
                <a:cs typeface="Times New Roman" pitchFamily="18" charset="0"/>
              </a:rPr>
            </a:br>
            <a:endParaRPr lang="en-US" dirty="0"/>
          </a:p>
        </p:txBody>
      </p:sp>
      <p:pic>
        <p:nvPicPr>
          <p:cNvPr id="2050" name="Picture 2" descr="C:\Users\Nethu\Documents\age estimation\picz\JForensicDentSci_2011_3_1_14_85286_u3.jpg"/>
          <p:cNvPicPr>
            <a:picLocks noChangeAspect="1" noChangeArrowheads="1"/>
          </p:cNvPicPr>
          <p:nvPr/>
        </p:nvPicPr>
        <p:blipFill>
          <a:blip r:embed="rId2"/>
          <a:srcRect l="25234" r="50658" b="48363"/>
          <a:stretch>
            <a:fillRect/>
          </a:stretch>
        </p:blipFill>
        <p:spPr bwMode="auto">
          <a:xfrm>
            <a:off x="1138232" y="2590800"/>
            <a:ext cx="5095032" cy="4343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cxnSp>
        <p:nvCxnSpPr>
          <p:cNvPr id="7" name="Straight Arrow Connector 6"/>
          <p:cNvCxnSpPr/>
          <p:nvPr/>
        </p:nvCxnSpPr>
        <p:spPr>
          <a:xfrm>
            <a:off x="2590800" y="3259899"/>
            <a:ext cx="6858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5122" name="Picture 2" descr="C:\Users\Nethu\Documents\age estimation\picz\a13fig01.jpg"/>
          <p:cNvPicPr>
            <a:picLocks noChangeAspect="1" noChangeArrowheads="1"/>
          </p:cNvPicPr>
          <p:nvPr/>
        </p:nvPicPr>
        <p:blipFill>
          <a:blip r:embed="rId3"/>
          <a:srcRect l="23345" r="52400" b="70000"/>
          <a:stretch>
            <a:fillRect/>
          </a:stretch>
        </p:blipFill>
        <p:spPr bwMode="auto">
          <a:xfrm>
            <a:off x="6553199" y="3429000"/>
            <a:ext cx="2455333" cy="2209800"/>
          </a:xfrm>
          <a:prstGeom prst="rect">
            <a:avLst/>
          </a:prstGeom>
          <a:noFill/>
        </p:spPr>
      </p:pic>
      <p:sp>
        <p:nvSpPr>
          <p:cNvPr id="8" name="Slide Number Placeholder 7"/>
          <p:cNvSpPr>
            <a:spLocks noGrp="1"/>
          </p:cNvSpPr>
          <p:nvPr>
            <p:ph type="sldNum" sz="quarter" idx="12"/>
          </p:nvPr>
        </p:nvSpPr>
        <p:spPr/>
        <p:txBody>
          <a:bodyPr/>
          <a:lstStyle/>
          <a:p>
            <a:fld id="{5DB6C32A-E9D9-4C7D-8982-632C4931C916}"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498080" cy="45719"/>
          </a:xfrm>
        </p:spPr>
        <p:txBody>
          <a:bodyPr>
            <a:noAutofit/>
          </a:bodyPr>
          <a:lstStyle/>
          <a:p>
            <a:endParaRPr lang="en-US" sz="3600" dirty="0"/>
          </a:p>
        </p:txBody>
      </p:sp>
      <p:sp>
        <p:nvSpPr>
          <p:cNvPr id="5" name="Content Placeholder 4"/>
          <p:cNvSpPr>
            <a:spLocks noGrp="1"/>
          </p:cNvSpPr>
          <p:nvPr>
            <p:ph idx="1"/>
          </p:nvPr>
        </p:nvSpPr>
        <p:spPr>
          <a:xfrm>
            <a:off x="1371600" y="228600"/>
            <a:ext cx="7498080" cy="6629400"/>
          </a:xfrm>
        </p:spPr>
        <p:txBody>
          <a:bodyPr>
            <a:normAutofit/>
          </a:bodyPr>
          <a:lstStyle/>
          <a:p>
            <a:pPr>
              <a:buNone/>
            </a:pPr>
            <a:r>
              <a:rPr lang="en-US" b="1" dirty="0" smtClean="0">
                <a:latin typeface="Times New Roman" pitchFamily="18" charset="0"/>
                <a:cs typeface="Times New Roman" pitchFamily="18" charset="0"/>
              </a:rPr>
              <a:t>C)</a:t>
            </a:r>
            <a:r>
              <a:rPr lang="en-US" sz="3600" b="1" dirty="0" smtClean="0">
                <a:latin typeface="Times New Roman" pitchFamily="18" charset="0"/>
                <a:cs typeface="Times New Roman" pitchFamily="18" charset="0"/>
              </a:rPr>
              <a:t> crown half formed, pulp chamber is evident, dental deposition is </a:t>
            </a:r>
            <a:r>
              <a:rPr lang="en-US" sz="3600" b="1" dirty="0" err="1" smtClean="0">
                <a:latin typeface="Times New Roman" pitchFamily="18" charset="0"/>
                <a:cs typeface="Times New Roman" pitchFamily="18" charset="0"/>
              </a:rPr>
              <a:t>occuring</a:t>
            </a:r>
            <a:r>
              <a:rPr lang="en-US" sz="3600" b="1" dirty="0" smtClean="0">
                <a:latin typeface="Times New Roman" pitchFamily="18" charset="0"/>
                <a:cs typeface="Times New Roman" pitchFamily="18" charset="0"/>
              </a:rPr>
              <a:t>.</a:t>
            </a:r>
            <a:br>
              <a:rPr lang="en-US" sz="3600" b="1" dirty="0" smtClean="0">
                <a:latin typeface="Times New Roman" pitchFamily="18" charset="0"/>
                <a:cs typeface="Times New Roman" pitchFamily="18" charset="0"/>
              </a:rPr>
            </a:br>
            <a:endParaRPr lang="en-US" sz="3600" dirty="0"/>
          </a:p>
        </p:txBody>
      </p:sp>
      <p:pic>
        <p:nvPicPr>
          <p:cNvPr id="3074" name="Picture 2" descr="C:\Users\Nethu\Documents\age estimation\picz\JForensicDentSci_2011_3_1_14_85286_u3.jpg"/>
          <p:cNvPicPr>
            <a:picLocks noChangeAspect="1" noChangeArrowheads="1"/>
          </p:cNvPicPr>
          <p:nvPr/>
        </p:nvPicPr>
        <p:blipFill>
          <a:blip r:embed="rId2"/>
          <a:srcRect l="50645" r="25248" b="50000"/>
          <a:stretch>
            <a:fillRect/>
          </a:stretch>
        </p:blipFill>
        <p:spPr bwMode="auto">
          <a:xfrm>
            <a:off x="1143000" y="2819399"/>
            <a:ext cx="4892602" cy="403860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cxnSp>
        <p:nvCxnSpPr>
          <p:cNvPr id="7" name="Straight Arrow Connector 6"/>
          <p:cNvCxnSpPr/>
          <p:nvPr/>
        </p:nvCxnSpPr>
        <p:spPr>
          <a:xfrm rot="16200000" flipH="1">
            <a:off x="3086100" y="4533900"/>
            <a:ext cx="5334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6146" name="Picture 2" descr="C:\Users\Nethu\Documents\age estimation\picz\a13fig01.jpg"/>
          <p:cNvPicPr>
            <a:picLocks noChangeAspect="1" noChangeArrowheads="1"/>
          </p:cNvPicPr>
          <p:nvPr/>
        </p:nvPicPr>
        <p:blipFill>
          <a:blip r:embed="rId3"/>
          <a:srcRect l="47600" r="30571" b="70000"/>
          <a:stretch>
            <a:fillRect/>
          </a:stretch>
        </p:blipFill>
        <p:spPr bwMode="auto">
          <a:xfrm>
            <a:off x="6324600" y="3352800"/>
            <a:ext cx="2819400" cy="2819400"/>
          </a:xfrm>
          <a:prstGeom prst="rect">
            <a:avLst/>
          </a:prstGeom>
          <a:noFill/>
        </p:spPr>
      </p:pic>
      <p:sp>
        <p:nvSpPr>
          <p:cNvPr id="8" name="Slide Number Placeholder 7"/>
          <p:cNvSpPr>
            <a:spLocks noGrp="1"/>
          </p:cNvSpPr>
          <p:nvPr>
            <p:ph type="sldNum" sz="quarter" idx="12"/>
          </p:nvPr>
        </p:nvSpPr>
        <p:spPr/>
        <p:txBody>
          <a:bodyPr/>
          <a:lstStyle/>
          <a:p>
            <a:fld id="{5DB6C32A-E9D9-4C7D-8982-632C4931C916}"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219200" y="-24454"/>
            <a:ext cx="7498080" cy="45719"/>
          </a:xfrm>
        </p:spPr>
        <p:txBody>
          <a:bodyPr>
            <a:normAutofit fontScale="90000"/>
          </a:bodyPr>
          <a:lstStyle/>
          <a:p>
            <a:endParaRPr lang="en-US" sz="3600" b="1" dirty="0">
              <a:latin typeface="Times New Roman" pitchFamily="18" charset="0"/>
              <a:cs typeface="Times New Roman" pitchFamily="18" charset="0"/>
            </a:endParaRPr>
          </a:p>
        </p:txBody>
      </p:sp>
      <p:sp>
        <p:nvSpPr>
          <p:cNvPr id="5" name="Content Placeholder 4"/>
          <p:cNvSpPr>
            <a:spLocks noGrp="1"/>
          </p:cNvSpPr>
          <p:nvPr>
            <p:ph idx="1"/>
          </p:nvPr>
        </p:nvSpPr>
        <p:spPr>
          <a:xfrm>
            <a:off x="1143000" y="838200"/>
            <a:ext cx="8001000" cy="6019800"/>
          </a:xfrm>
        </p:spPr>
        <p:txBody>
          <a:bodyPr>
            <a:normAutofit/>
          </a:bodyPr>
          <a:lstStyle/>
          <a:p>
            <a:pPr>
              <a:buNone/>
            </a:pPr>
            <a:r>
              <a:rPr lang="en-US" sz="2800" b="1" dirty="0" smtClean="0">
                <a:latin typeface="Times New Roman" pitchFamily="18" charset="0"/>
                <a:cs typeface="Times New Roman" pitchFamily="18" charset="0"/>
              </a:rPr>
              <a:t>D)</a:t>
            </a:r>
            <a:r>
              <a:rPr lang="en-US" b="1" dirty="0" smtClean="0">
                <a:latin typeface="Times New Roman" pitchFamily="18" charset="0"/>
                <a:cs typeface="Times New Roman" pitchFamily="18" charset="0"/>
              </a:rPr>
              <a:t>Crown formation is completed down to </a:t>
            </a:r>
            <a:r>
              <a:rPr lang="en-US" b="1" dirty="0" err="1" smtClean="0">
                <a:latin typeface="Times New Roman" pitchFamily="18" charset="0"/>
                <a:cs typeface="Times New Roman" pitchFamily="18" charset="0"/>
              </a:rPr>
              <a:t>cemento</a:t>
            </a:r>
            <a:r>
              <a:rPr lang="en-US" b="1" dirty="0" smtClean="0">
                <a:latin typeface="Times New Roman" pitchFamily="18" charset="0"/>
                <a:cs typeface="Times New Roman" pitchFamily="18" charset="0"/>
              </a:rPr>
              <a:t>-enamel-junction, pulp chamber has a trapezoidal form and beginning of root formation is seen</a:t>
            </a:r>
          </a:p>
          <a:p>
            <a:pPr>
              <a:buNone/>
            </a:pPr>
            <a:endParaRPr lang="en-US" b="1" dirty="0" smtClean="0">
              <a:latin typeface="Times New Roman" pitchFamily="18" charset="0"/>
              <a:cs typeface="Times New Roman" pitchFamily="18" charset="0"/>
            </a:endParaRPr>
          </a:p>
          <a:p>
            <a:pPr>
              <a:buNone/>
            </a:pPr>
            <a:endParaRPr lang="en-US" dirty="0"/>
          </a:p>
        </p:txBody>
      </p:sp>
      <p:pic>
        <p:nvPicPr>
          <p:cNvPr id="4098" name="Picture 2" descr="C:\Users\Nethu\Documents\age estimation\picz\JForensicDentSci_2011_3_1_14_85286_u3.jpg"/>
          <p:cNvPicPr>
            <a:picLocks noChangeAspect="1" noChangeArrowheads="1"/>
          </p:cNvPicPr>
          <p:nvPr/>
        </p:nvPicPr>
        <p:blipFill>
          <a:blip r:embed="rId2"/>
          <a:srcRect l="75580" b="49250"/>
          <a:stretch>
            <a:fillRect/>
          </a:stretch>
        </p:blipFill>
        <p:spPr bwMode="auto">
          <a:xfrm>
            <a:off x="1066800" y="2971800"/>
            <a:ext cx="4790564" cy="3962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cxnSp>
        <p:nvCxnSpPr>
          <p:cNvPr id="7" name="Straight Arrow Connector 6"/>
          <p:cNvCxnSpPr/>
          <p:nvPr/>
        </p:nvCxnSpPr>
        <p:spPr>
          <a:xfrm rot="16200000" flipH="1">
            <a:off x="3086100" y="4991101"/>
            <a:ext cx="60960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7170" name="Picture 2" descr="C:\Users\Nethu\Documents\age estimation\picz\a13fig01.jpg"/>
          <p:cNvPicPr>
            <a:picLocks noChangeAspect="1" noChangeArrowheads="1"/>
          </p:cNvPicPr>
          <p:nvPr/>
        </p:nvPicPr>
        <p:blipFill>
          <a:blip r:embed="rId3"/>
          <a:srcRect l="69429" r="3891" b="70000"/>
          <a:stretch>
            <a:fillRect/>
          </a:stretch>
        </p:blipFill>
        <p:spPr bwMode="auto">
          <a:xfrm>
            <a:off x="6096000" y="3429000"/>
            <a:ext cx="3073400" cy="2514600"/>
          </a:xfrm>
          <a:prstGeom prst="rect">
            <a:avLst/>
          </a:prstGeom>
          <a:noFill/>
        </p:spPr>
      </p:pic>
      <p:sp>
        <p:nvSpPr>
          <p:cNvPr id="8" name="Slide Number Placeholder 7"/>
          <p:cNvSpPr>
            <a:spLocks noGrp="1"/>
          </p:cNvSpPr>
          <p:nvPr>
            <p:ph type="sldNum" sz="quarter" idx="12"/>
          </p:nvPr>
        </p:nvSpPr>
        <p:spPr/>
        <p:txBody>
          <a:bodyPr/>
          <a:lstStyle/>
          <a:p>
            <a:fld id="{5DB6C32A-E9D9-4C7D-8982-632C4931C916}"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76200"/>
          </a:xfrm>
        </p:spPr>
        <p:txBody>
          <a:bodyPr>
            <a:normAutofit fontScale="90000"/>
          </a:bodyPr>
          <a:lstStyle/>
          <a:p>
            <a:endParaRPr lang="en-US" sz="3600" b="1" dirty="0">
              <a:latin typeface="Times New Roman" pitchFamily="18" charset="0"/>
              <a:cs typeface="Times New Roman" pitchFamily="18" charset="0"/>
            </a:endParaRPr>
          </a:p>
        </p:txBody>
      </p:sp>
      <p:sp>
        <p:nvSpPr>
          <p:cNvPr id="5" name="Content Placeholder 4"/>
          <p:cNvSpPr>
            <a:spLocks noGrp="1"/>
          </p:cNvSpPr>
          <p:nvPr>
            <p:ph idx="1"/>
          </p:nvPr>
        </p:nvSpPr>
        <p:spPr>
          <a:xfrm>
            <a:off x="1066800" y="152400"/>
            <a:ext cx="7866888" cy="6248400"/>
          </a:xfrm>
        </p:spPr>
        <p:txBody>
          <a:bodyPr/>
          <a:lstStyle/>
          <a:p>
            <a:pPr>
              <a:buNone/>
            </a:pPr>
            <a:endParaRPr lang="en-US"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E) </a:t>
            </a:r>
            <a:r>
              <a:rPr lang="en-US" sz="3600" b="1" dirty="0" smtClean="0">
                <a:latin typeface="Times New Roman" pitchFamily="18" charset="0"/>
                <a:cs typeface="Times New Roman" pitchFamily="18" charset="0"/>
              </a:rPr>
              <a:t>Initial formation of the </a:t>
            </a:r>
            <a:r>
              <a:rPr lang="en-US" sz="3600" b="1" dirty="0" err="1" smtClean="0">
                <a:latin typeface="Times New Roman" pitchFamily="18" charset="0"/>
                <a:cs typeface="Times New Roman" pitchFamily="18" charset="0"/>
              </a:rPr>
              <a:t>radicular</a:t>
            </a:r>
            <a:r>
              <a:rPr lang="en-US" sz="3600" b="1" dirty="0" smtClean="0">
                <a:latin typeface="Times New Roman" pitchFamily="18" charset="0"/>
                <a:cs typeface="Times New Roman" pitchFamily="18" charset="0"/>
              </a:rPr>
              <a:t> bifurcation  is seen, the root length is still less than the crown height</a:t>
            </a:r>
          </a:p>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a:t>
            </a:r>
            <a:endParaRPr lang="en-US" dirty="0"/>
          </a:p>
        </p:txBody>
      </p:sp>
      <p:pic>
        <p:nvPicPr>
          <p:cNvPr id="8194" name="Picture 2" descr="C:\Users\Nethu\Documents\age estimation\picz\a13fig01.jpg"/>
          <p:cNvPicPr>
            <a:picLocks noChangeAspect="1" noChangeArrowheads="1"/>
          </p:cNvPicPr>
          <p:nvPr/>
        </p:nvPicPr>
        <p:blipFill>
          <a:blip r:embed="rId2"/>
          <a:srcRect l="1516" t="33333" r="74229" b="20000"/>
          <a:stretch>
            <a:fillRect/>
          </a:stretch>
        </p:blipFill>
        <p:spPr bwMode="auto">
          <a:xfrm>
            <a:off x="6248401" y="3124199"/>
            <a:ext cx="2536370" cy="3550919"/>
          </a:xfrm>
          <a:prstGeom prst="rect">
            <a:avLst/>
          </a:prstGeom>
          <a:noFill/>
        </p:spPr>
      </p:pic>
      <p:sp>
        <p:nvSpPr>
          <p:cNvPr id="8" name="Slide Number Placeholder 7"/>
          <p:cNvSpPr>
            <a:spLocks noGrp="1"/>
          </p:cNvSpPr>
          <p:nvPr>
            <p:ph type="sldNum" sz="quarter" idx="12"/>
          </p:nvPr>
        </p:nvSpPr>
        <p:spPr/>
        <p:txBody>
          <a:bodyPr/>
          <a:lstStyle/>
          <a:p>
            <a:fld id="{5DB6C32A-E9D9-4C7D-8982-632C4931C916}" type="slidenum">
              <a:rPr lang="en-US" smtClean="0"/>
              <a:pPr/>
              <a:t>26</a:t>
            </a:fld>
            <a:endParaRPr lang="en-US"/>
          </a:p>
        </p:txBody>
      </p:sp>
      <p:pic>
        <p:nvPicPr>
          <p:cNvPr id="9" name="Picture 2" descr="C:\Users\Nethu\Documents\age estimation\picz\JForensicDentSci_2011_3_1_14_85286_u3.jpg"/>
          <p:cNvPicPr>
            <a:picLocks noChangeAspect="1" noChangeArrowheads="1"/>
          </p:cNvPicPr>
          <p:nvPr/>
        </p:nvPicPr>
        <p:blipFill>
          <a:blip r:embed="rId3"/>
          <a:srcRect l="25234" t="53274" r="50658"/>
          <a:stretch>
            <a:fillRect/>
          </a:stretch>
        </p:blipFill>
        <p:spPr bwMode="auto">
          <a:xfrm>
            <a:off x="914400" y="2514600"/>
            <a:ext cx="5334224" cy="411480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cxnSp>
        <p:nvCxnSpPr>
          <p:cNvPr id="10" name="Straight Arrow Connector 9"/>
          <p:cNvCxnSpPr/>
          <p:nvPr/>
        </p:nvCxnSpPr>
        <p:spPr>
          <a:xfrm rot="16200000" flipH="1">
            <a:off x="2705100" y="4152900"/>
            <a:ext cx="60960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73665"/>
            <a:ext cx="7498080" cy="131135"/>
          </a:xfrm>
        </p:spPr>
        <p:txBody>
          <a:bodyPr>
            <a:normAutofit fontScale="90000"/>
          </a:bodyPr>
          <a:lstStyle/>
          <a:p>
            <a:endParaRPr lang="en-US" sz="3600" b="1" dirty="0">
              <a:latin typeface="Times New Roman" pitchFamily="18" charset="0"/>
              <a:cs typeface="Times New Roman" pitchFamily="18" charset="0"/>
            </a:endParaRPr>
          </a:p>
        </p:txBody>
      </p:sp>
      <p:sp>
        <p:nvSpPr>
          <p:cNvPr id="5" name="Content Placeholder 4"/>
          <p:cNvSpPr>
            <a:spLocks noGrp="1"/>
          </p:cNvSpPr>
          <p:nvPr>
            <p:ph idx="1"/>
          </p:nvPr>
        </p:nvSpPr>
        <p:spPr>
          <a:xfrm>
            <a:off x="1143000" y="304800"/>
            <a:ext cx="7790688" cy="6324600"/>
          </a:xfrm>
        </p:spPr>
        <p:txBody>
          <a:bodyPr>
            <a:normAutofit/>
          </a:bodyPr>
          <a:lstStyle/>
          <a:p>
            <a:pPr>
              <a:buNone/>
            </a:pPr>
            <a:r>
              <a:rPr lang="en-US" b="1" dirty="0" smtClean="0">
                <a:latin typeface="Times New Roman" pitchFamily="18" charset="0"/>
                <a:cs typeface="Times New Roman" pitchFamily="18" charset="0"/>
              </a:rPr>
              <a:t>F)</a:t>
            </a:r>
            <a:r>
              <a:rPr lang="en-US" sz="3600" b="1" dirty="0" smtClean="0">
                <a:latin typeface="Times New Roman" pitchFamily="18" charset="0"/>
                <a:cs typeface="Times New Roman" pitchFamily="18" charset="0"/>
              </a:rPr>
              <a:t> The apex ends in funnel shape, the root length is equal to or greater than crown length</a:t>
            </a:r>
            <a:endParaRPr lang="en-US" sz="3600" dirty="0"/>
          </a:p>
        </p:txBody>
      </p:sp>
      <p:pic>
        <p:nvPicPr>
          <p:cNvPr id="9218" name="Picture 2" descr="C:\Users\Nethu\Documents\age estimation\picz\a13fig01.jpg"/>
          <p:cNvPicPr>
            <a:picLocks noChangeAspect="1" noChangeArrowheads="1"/>
          </p:cNvPicPr>
          <p:nvPr/>
        </p:nvPicPr>
        <p:blipFill>
          <a:blip r:embed="rId2"/>
          <a:srcRect l="23345" t="30000" r="57251" b="20000"/>
          <a:stretch>
            <a:fillRect/>
          </a:stretch>
        </p:blipFill>
        <p:spPr bwMode="auto">
          <a:xfrm>
            <a:off x="6705600" y="3000375"/>
            <a:ext cx="2057400" cy="3857625"/>
          </a:xfrm>
          <a:prstGeom prst="rect">
            <a:avLst/>
          </a:prstGeom>
          <a:noFill/>
        </p:spPr>
      </p:pic>
      <p:sp>
        <p:nvSpPr>
          <p:cNvPr id="8" name="Slide Number Placeholder 7"/>
          <p:cNvSpPr>
            <a:spLocks noGrp="1"/>
          </p:cNvSpPr>
          <p:nvPr>
            <p:ph type="sldNum" sz="quarter" idx="12"/>
          </p:nvPr>
        </p:nvSpPr>
        <p:spPr/>
        <p:txBody>
          <a:bodyPr/>
          <a:lstStyle/>
          <a:p>
            <a:fld id="{5DB6C32A-E9D9-4C7D-8982-632C4931C916}"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6362"/>
          </a:xfrm>
        </p:spPr>
        <p:txBody>
          <a:bodyPr>
            <a:normAutofit fontScale="90000"/>
          </a:bodyPr>
          <a:lstStyle/>
          <a:p>
            <a:endParaRPr lang="en-US" sz="3200" b="1" dirty="0">
              <a:latin typeface="Times New Roman" pitchFamily="18" charset="0"/>
              <a:cs typeface="Times New Roman" pitchFamily="18" charset="0"/>
            </a:endParaRPr>
          </a:p>
        </p:txBody>
      </p:sp>
      <p:sp>
        <p:nvSpPr>
          <p:cNvPr id="5" name="Content Placeholder 4"/>
          <p:cNvSpPr>
            <a:spLocks noGrp="1"/>
          </p:cNvSpPr>
          <p:nvPr>
            <p:ph idx="1"/>
          </p:nvPr>
        </p:nvSpPr>
        <p:spPr>
          <a:xfrm>
            <a:off x="1066800" y="304800"/>
            <a:ext cx="7866888" cy="6553200"/>
          </a:xfrm>
        </p:spPr>
        <p:txBody>
          <a:bodyPr>
            <a:normAutofit/>
          </a:bodyPr>
          <a:lstStyle/>
          <a:p>
            <a:pPr>
              <a:buNone/>
            </a:pPr>
            <a:r>
              <a:rPr lang="en-US" sz="3600" b="1" dirty="0" smtClean="0">
                <a:latin typeface="Times New Roman" pitchFamily="18" charset="0"/>
                <a:cs typeface="Times New Roman" pitchFamily="18" charset="0"/>
              </a:rPr>
              <a:t>G) The walls of root canal are parallel and its apical end is still open.</a:t>
            </a:r>
            <a:endParaRPr lang="en-US" sz="3600" dirty="0"/>
          </a:p>
        </p:txBody>
      </p:sp>
      <p:pic>
        <p:nvPicPr>
          <p:cNvPr id="7170" name="Picture 2" descr="C:\Users\Nethu\Documents\age estimation\picz\JForensicDentSci_2011_3_1_14_85286_u3.jpg"/>
          <p:cNvPicPr>
            <a:picLocks noChangeAspect="1" noChangeArrowheads="1"/>
          </p:cNvPicPr>
          <p:nvPr/>
        </p:nvPicPr>
        <p:blipFill>
          <a:blip r:embed="rId2"/>
          <a:srcRect l="50645" t="51637" r="25248"/>
          <a:stretch>
            <a:fillRect/>
          </a:stretch>
        </p:blipFill>
        <p:spPr bwMode="auto">
          <a:xfrm>
            <a:off x="914400" y="2590800"/>
            <a:ext cx="5344532" cy="4267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cxnSp>
        <p:nvCxnSpPr>
          <p:cNvPr id="7" name="Straight Arrow Connector 6"/>
          <p:cNvCxnSpPr/>
          <p:nvPr/>
        </p:nvCxnSpPr>
        <p:spPr>
          <a:xfrm rot="16200000" flipH="1">
            <a:off x="2324099" y="3771900"/>
            <a:ext cx="60960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0242" name="Picture 2" descr="C:\Users\Nethu\Documents\age estimation\picz\a13fig01.jpg"/>
          <p:cNvPicPr>
            <a:picLocks noChangeAspect="1" noChangeArrowheads="1"/>
          </p:cNvPicPr>
          <p:nvPr/>
        </p:nvPicPr>
        <p:blipFill>
          <a:blip r:embed="rId3"/>
          <a:srcRect l="47600" t="26667" r="30571" b="20000"/>
          <a:stretch>
            <a:fillRect/>
          </a:stretch>
        </p:blipFill>
        <p:spPr bwMode="auto">
          <a:xfrm>
            <a:off x="6935972" y="2932617"/>
            <a:ext cx="2208028" cy="3925383"/>
          </a:xfrm>
          <a:prstGeom prst="rect">
            <a:avLst/>
          </a:prstGeom>
          <a:noFill/>
        </p:spPr>
      </p:pic>
      <p:sp>
        <p:nvSpPr>
          <p:cNvPr id="8" name="Slide Number Placeholder 7"/>
          <p:cNvSpPr>
            <a:spLocks noGrp="1"/>
          </p:cNvSpPr>
          <p:nvPr>
            <p:ph type="sldNum" sz="quarter" idx="12"/>
          </p:nvPr>
        </p:nvSpPr>
        <p:spPr/>
        <p:txBody>
          <a:bodyPr/>
          <a:lstStyle/>
          <a:p>
            <a:fld id="{5DB6C32A-E9D9-4C7D-8982-632C4931C916}"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6362"/>
          </a:xfrm>
        </p:spPr>
        <p:txBody>
          <a:bodyPr>
            <a:normAutofit fontScale="90000"/>
          </a:bodyPr>
          <a:lstStyle/>
          <a:p>
            <a:endParaRPr lang="en-US" sz="3200" b="1" dirty="0">
              <a:latin typeface="Times New Roman" pitchFamily="18" charset="0"/>
              <a:cs typeface="Times New Roman" pitchFamily="18" charset="0"/>
            </a:endParaRPr>
          </a:p>
        </p:txBody>
      </p:sp>
      <p:sp>
        <p:nvSpPr>
          <p:cNvPr id="5" name="Content Placeholder 4"/>
          <p:cNvSpPr>
            <a:spLocks noGrp="1"/>
          </p:cNvSpPr>
          <p:nvPr>
            <p:ph idx="1"/>
          </p:nvPr>
        </p:nvSpPr>
        <p:spPr>
          <a:xfrm>
            <a:off x="1066800" y="304800"/>
            <a:ext cx="7866888" cy="6553200"/>
          </a:xfrm>
        </p:spPr>
        <p:txBody>
          <a:bodyPr/>
          <a:lstStyle/>
          <a:p>
            <a:pPr>
              <a:buNone/>
            </a:pPr>
            <a:r>
              <a:rPr lang="en-US" b="1" dirty="0" smtClean="0">
                <a:latin typeface="Times New Roman" pitchFamily="18" charset="0"/>
                <a:cs typeface="Times New Roman" pitchFamily="18" charset="0"/>
              </a:rPr>
              <a:t>H) The apical end of root canal is completed closed, the periodontal membrane has a uniform width around the root and the apex. </a:t>
            </a:r>
            <a:endParaRPr lang="en-US" dirty="0"/>
          </a:p>
        </p:txBody>
      </p:sp>
      <p:pic>
        <p:nvPicPr>
          <p:cNvPr id="11266" name="Picture 2" descr="C:\Users\Nethu\Documents\age estimation\picz\a13fig01.jpg"/>
          <p:cNvPicPr>
            <a:picLocks noChangeAspect="1" noChangeArrowheads="1"/>
          </p:cNvPicPr>
          <p:nvPr/>
        </p:nvPicPr>
        <p:blipFill>
          <a:blip r:embed="rId2"/>
          <a:srcRect l="71854" t="26667" r="1465" b="20000"/>
          <a:stretch>
            <a:fillRect/>
          </a:stretch>
        </p:blipFill>
        <p:spPr bwMode="auto">
          <a:xfrm>
            <a:off x="6705600" y="3311236"/>
            <a:ext cx="2438400" cy="3546764"/>
          </a:xfrm>
          <a:prstGeom prst="rect">
            <a:avLst/>
          </a:prstGeom>
          <a:noFill/>
        </p:spPr>
      </p:pic>
      <p:sp>
        <p:nvSpPr>
          <p:cNvPr id="8" name="Slide Number Placeholder 7"/>
          <p:cNvSpPr>
            <a:spLocks noGrp="1"/>
          </p:cNvSpPr>
          <p:nvPr>
            <p:ph type="sldNum" sz="quarter" idx="12"/>
          </p:nvPr>
        </p:nvSpPr>
        <p:spPr/>
        <p:txBody>
          <a:bodyPr/>
          <a:lstStyle/>
          <a:p>
            <a:fld id="{5DB6C32A-E9D9-4C7D-8982-632C4931C916}"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  </a:t>
            </a:r>
            <a:r>
              <a:rPr lang="en-US" b="1" dirty="0" smtClean="0">
                <a:solidFill>
                  <a:srgbClr val="7030A0"/>
                </a:solidFill>
                <a:latin typeface="Times New Roman" pitchFamily="18" charset="0"/>
                <a:cs typeface="Times New Roman" pitchFamily="18" charset="0"/>
              </a:rPr>
              <a:t>DEFINITION</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Ø"/>
            </a:pPr>
            <a:endParaRPr lang="en-US" sz="2800" b="1" dirty="0" smtClean="0">
              <a:latin typeface="Times New Roman" pitchFamily="18" charset="0"/>
              <a:cs typeface="Times New Roman" pitchFamily="18" charset="0"/>
            </a:endParaRPr>
          </a:p>
          <a:p>
            <a:pPr>
              <a:buFont typeface="Wingdings" pitchFamily="2" charset="2"/>
              <a:buChar char="Ø"/>
            </a:pPr>
            <a:r>
              <a:rPr lang="en-US" b="1" dirty="0" smtClean="0">
                <a:latin typeface="Times New Roman" pitchFamily="18" charset="0"/>
                <a:cs typeface="Times New Roman" pitchFamily="18" charset="0"/>
              </a:rPr>
              <a:t>It is defined as “ the branch of dentistry which, in the interest of  justice, deals with the proper handling and examination of dental evidence, and with the proper evaluation and presentation of dental findings.”</a:t>
            </a:r>
          </a:p>
          <a:p>
            <a:pPr>
              <a:buFont typeface="Wingdings" pitchFamily="2" charset="2"/>
              <a:buChar char="Ø"/>
            </a:pPr>
            <a:endParaRPr lang="en-US" sz="2800" b="1" dirty="0" smtClean="0">
              <a:latin typeface="Times New Roman" pitchFamily="18" charset="0"/>
              <a:cs typeface="Times New Roman" pitchFamily="18" charset="0"/>
            </a:endParaRPr>
          </a:p>
          <a:p>
            <a:pPr>
              <a:buFont typeface="Wingdings" pitchFamily="2" charset="2"/>
              <a:buChar char="Ø"/>
            </a:pPr>
            <a:endParaRPr lang="en-US" sz="2800" b="1" dirty="0" smtClean="0">
              <a:latin typeface="Times New Roman" pitchFamily="18" charset="0"/>
              <a:cs typeface="Times New Roman" pitchFamily="18" charset="0"/>
            </a:endParaRPr>
          </a:p>
          <a:p>
            <a:pPr>
              <a:buNone/>
            </a:pPr>
            <a:r>
              <a:rPr lang="en-US" sz="1800" b="1" dirty="0" smtClean="0">
                <a:latin typeface="Times New Roman" pitchFamily="18" charset="0"/>
                <a:cs typeface="Times New Roman" pitchFamily="18" charset="0"/>
              </a:rPr>
              <a:t>This is according to </a:t>
            </a:r>
            <a:r>
              <a:rPr lang="en-US" sz="1800" b="1" dirty="0" err="1" smtClean="0">
                <a:latin typeface="Times New Roman" pitchFamily="18" charset="0"/>
                <a:cs typeface="Times New Roman" pitchFamily="18" charset="0"/>
              </a:rPr>
              <a:t>fédération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dentaire</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internationale</a:t>
            </a:r>
            <a:r>
              <a:rPr lang="en-US" sz="1800" b="1" dirty="0" smtClean="0">
                <a:latin typeface="Times New Roman" pitchFamily="18" charset="0"/>
                <a:cs typeface="Times New Roman" pitchFamily="18" charset="0"/>
              </a:rPr>
              <a:t>  (FDI).</a:t>
            </a:r>
          </a:p>
          <a:p>
            <a:pPr>
              <a:buNone/>
            </a:pPr>
            <a:r>
              <a:rPr lang="en-US" sz="1600" b="1" dirty="0" smtClean="0">
                <a:latin typeface="Times New Roman" pitchFamily="18" charset="0"/>
                <a:cs typeface="Times New Roman" pitchFamily="18" charset="0"/>
              </a:rPr>
              <a:t>[</a:t>
            </a:r>
            <a:r>
              <a:rPr lang="en-US" sz="1800" b="1" dirty="0" err="1" smtClean="0">
                <a:latin typeface="Times New Roman" pitchFamily="18" charset="0"/>
                <a:cs typeface="Times New Roman" pitchFamily="18" charset="0"/>
              </a:rPr>
              <a:t>Shafers</a:t>
            </a:r>
            <a:r>
              <a:rPr lang="en-US" sz="1800" b="1" dirty="0" smtClean="0">
                <a:latin typeface="Times New Roman" pitchFamily="18" charset="0"/>
                <a:cs typeface="Times New Roman" pitchFamily="18" charset="0"/>
              </a:rPr>
              <a:t> textbook]</a:t>
            </a:r>
          </a:p>
        </p:txBody>
      </p:sp>
      <p:sp>
        <p:nvSpPr>
          <p:cNvPr id="4" name="Slide Number Placeholder 3"/>
          <p:cNvSpPr>
            <a:spLocks noGrp="1"/>
          </p:cNvSpPr>
          <p:nvPr>
            <p:ph type="sldNum" sz="quarter" idx="12"/>
          </p:nvPr>
        </p:nvSpPr>
        <p:spPr/>
        <p:txBody>
          <a:bodyPr/>
          <a:lstStyle/>
          <a:p>
            <a:fld id="{5DB6C32A-E9D9-4C7D-8982-632C4931C916}" type="slidenum">
              <a:rPr lang="en-US" smtClean="0"/>
              <a:pPr/>
              <a:t>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5DB6C32A-E9D9-4C7D-8982-632C4931C916}" type="slidenum">
              <a:rPr lang="en-US" smtClean="0"/>
              <a:pPr/>
              <a:t>30</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74" y="0"/>
            <a:ext cx="90900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5DB6C32A-E9D9-4C7D-8982-632C4931C916}" type="slidenum">
              <a:rPr lang="en-US" smtClean="0"/>
              <a:pPr/>
              <a:t>31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6362"/>
          </a:xfrm>
        </p:spPr>
        <p:txBody>
          <a:bodyPr>
            <a:normAutofit fontScale="90000"/>
          </a:bodyPr>
          <a:lstStyle/>
          <a:p>
            <a:pPr algn="ctr"/>
            <a:endParaRPr lang="en-US" sz="3200" b="1" dirty="0">
              <a:solidFill>
                <a:schemeClr val="accent5"/>
              </a:solidFill>
              <a:latin typeface="Times New Roman" pitchFamily="18" charset="0"/>
              <a:cs typeface="Times New Roman" pitchFamily="18" charset="0"/>
            </a:endParaRPr>
          </a:p>
        </p:txBody>
      </p:sp>
      <p:sp>
        <p:nvSpPr>
          <p:cNvPr id="3" name="Content Placeholder 2"/>
          <p:cNvSpPr>
            <a:spLocks noGrp="1"/>
          </p:cNvSpPr>
          <p:nvPr>
            <p:ph idx="1"/>
          </p:nvPr>
        </p:nvSpPr>
        <p:spPr>
          <a:xfrm>
            <a:off x="990600" y="304800"/>
            <a:ext cx="8153400" cy="6553200"/>
          </a:xfrm>
        </p:spPr>
        <p:txBody>
          <a:bodyPr>
            <a:normAutofit/>
          </a:bodyPr>
          <a:lstStyle/>
          <a:p>
            <a:pPr>
              <a:buFont typeface="Wingdings" pitchFamily="2" charset="2"/>
              <a:buChar char="Ø"/>
            </a:pPr>
            <a:r>
              <a:rPr lang="en-US" sz="2800"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In Females, the formula is;</a:t>
            </a:r>
          </a:p>
          <a:p>
            <a:pPr>
              <a:buNone/>
            </a:pPr>
            <a:endParaRPr lang="en-US" sz="2800" b="1" dirty="0" smtClean="0">
              <a:latin typeface="Times New Roman" pitchFamily="18" charset="0"/>
              <a:cs typeface="Times New Roman" pitchFamily="18" charset="0"/>
            </a:endParaRPr>
          </a:p>
          <a:p>
            <a:pPr>
              <a:buNone/>
            </a:pPr>
            <a:endParaRPr lang="en-US" sz="2800" b="1" dirty="0" smtClean="0">
              <a:latin typeface="Times New Roman" pitchFamily="18" charset="0"/>
              <a:cs typeface="Times New Roman" pitchFamily="18" charset="0"/>
            </a:endParaRPr>
          </a:p>
          <a:p>
            <a:pPr>
              <a:buNone/>
            </a:pPr>
            <a:r>
              <a:rPr lang="en-US" sz="2800" b="1" dirty="0" smtClean="0">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Age= (0.0000615× S</a:t>
            </a:r>
            <a:r>
              <a:rPr lang="en-US" sz="3600" b="1" baseline="30000" dirty="0" smtClean="0">
                <a:solidFill>
                  <a:srgbClr val="C00000"/>
                </a:solidFill>
                <a:latin typeface="Times New Roman" pitchFamily="18" charset="0"/>
                <a:cs typeface="Times New Roman" pitchFamily="18" charset="0"/>
              </a:rPr>
              <a:t>3</a:t>
            </a:r>
            <a:r>
              <a:rPr lang="en-US" sz="3600" b="1" dirty="0" smtClean="0">
                <a:solidFill>
                  <a:srgbClr val="C00000"/>
                </a:solidFill>
                <a:latin typeface="Times New Roman" pitchFamily="18" charset="0"/>
                <a:cs typeface="Times New Roman" pitchFamily="18" charset="0"/>
              </a:rPr>
              <a:t> ) - (0.0106× S</a:t>
            </a:r>
            <a:r>
              <a:rPr lang="en-US" sz="3600" b="1" baseline="30000" dirty="0" smtClean="0">
                <a:solidFill>
                  <a:srgbClr val="C00000"/>
                </a:solidFill>
                <a:latin typeface="Times New Roman" pitchFamily="18" charset="0"/>
                <a:cs typeface="Times New Roman" pitchFamily="18" charset="0"/>
              </a:rPr>
              <a:t>2</a:t>
            </a:r>
            <a:r>
              <a:rPr lang="en-US" sz="3600" b="1" dirty="0" smtClean="0">
                <a:solidFill>
                  <a:srgbClr val="C00000"/>
                </a:solidFill>
                <a:latin typeface="Times New Roman" pitchFamily="18" charset="0"/>
                <a:cs typeface="Times New Roman" pitchFamily="18" charset="0"/>
              </a:rPr>
              <a:t> )</a:t>
            </a:r>
          </a:p>
          <a:p>
            <a:pPr>
              <a:buNone/>
            </a:pPr>
            <a:r>
              <a:rPr lang="en-US" sz="3600" b="1" baseline="30000" dirty="0" smtClean="0">
                <a:solidFill>
                  <a:srgbClr val="C00000"/>
                </a:solidFill>
                <a:latin typeface="Times New Roman" pitchFamily="18" charset="0"/>
                <a:cs typeface="Times New Roman" pitchFamily="18" charset="0"/>
              </a:rPr>
              <a:t>                   </a:t>
            </a:r>
          </a:p>
          <a:p>
            <a:pPr>
              <a:buNone/>
            </a:pPr>
            <a:r>
              <a:rPr lang="en-US" sz="3600" b="1" baseline="30000" dirty="0" smtClean="0">
                <a:solidFill>
                  <a:srgbClr val="C00000"/>
                </a:solidFill>
                <a:latin typeface="Times New Roman" pitchFamily="18" charset="0"/>
                <a:cs typeface="Times New Roman" pitchFamily="18" charset="0"/>
              </a:rPr>
              <a:t>                 </a:t>
            </a:r>
            <a:r>
              <a:rPr lang="en-US" sz="4800" b="1" baseline="30000" dirty="0" smtClean="0">
                <a:solidFill>
                  <a:srgbClr val="C00000"/>
                </a:solidFill>
                <a:latin typeface="Times New Roman" pitchFamily="18" charset="0"/>
                <a:cs typeface="Times New Roman" pitchFamily="18" charset="0"/>
              </a:rPr>
              <a:t>+</a:t>
            </a:r>
            <a:r>
              <a:rPr lang="en-US" sz="3600" b="1" dirty="0" smtClean="0">
                <a:solidFill>
                  <a:srgbClr val="C00000"/>
                </a:solidFill>
                <a:latin typeface="Times New Roman" pitchFamily="18" charset="0"/>
                <a:cs typeface="Times New Roman" pitchFamily="18" charset="0"/>
              </a:rPr>
              <a:t> ( 0.6997× S ) – 9.3178</a:t>
            </a:r>
          </a:p>
          <a:p>
            <a:pPr>
              <a:buFont typeface="Wingdings" pitchFamily="2" charset="2"/>
              <a:buChar char="Ø"/>
            </a:pPr>
            <a:r>
              <a:rPr lang="en-US" sz="3600" b="1" dirty="0" smtClean="0">
                <a:latin typeface="Times New Roman" pitchFamily="18" charset="0"/>
                <a:cs typeface="Times New Roman" pitchFamily="18" charset="0"/>
              </a:rPr>
              <a:t>In males, the formula is;</a:t>
            </a:r>
          </a:p>
          <a:p>
            <a:pPr>
              <a:buFont typeface="Wingdings" pitchFamily="2" charset="2"/>
              <a:buChar char="Ø"/>
            </a:pPr>
            <a:endParaRPr lang="en-US" sz="3600" b="1" dirty="0" smtClean="0">
              <a:latin typeface="Times New Roman" pitchFamily="18" charset="0"/>
              <a:cs typeface="Times New Roman" pitchFamily="18" charset="0"/>
            </a:endParaRPr>
          </a:p>
          <a:p>
            <a:pPr>
              <a:buNone/>
            </a:pPr>
            <a:r>
              <a:rPr lang="en-US" sz="3600" b="1" dirty="0" smtClean="0">
                <a:solidFill>
                  <a:srgbClr val="C00000"/>
                </a:solidFill>
                <a:latin typeface="Times New Roman" pitchFamily="18" charset="0"/>
                <a:cs typeface="Times New Roman" pitchFamily="18" charset="0"/>
              </a:rPr>
              <a:t>Age = ( 0.000055 × S</a:t>
            </a:r>
            <a:r>
              <a:rPr lang="en-US" sz="3600" b="1" baseline="30000" dirty="0" smtClean="0">
                <a:solidFill>
                  <a:srgbClr val="C00000"/>
                </a:solidFill>
                <a:latin typeface="Times New Roman" pitchFamily="18" charset="0"/>
                <a:cs typeface="Times New Roman" pitchFamily="18" charset="0"/>
              </a:rPr>
              <a:t>3</a:t>
            </a:r>
            <a:r>
              <a:rPr lang="en-US" sz="3600" b="1" dirty="0" smtClean="0">
                <a:solidFill>
                  <a:srgbClr val="C00000"/>
                </a:solidFill>
                <a:latin typeface="Times New Roman" pitchFamily="18" charset="0"/>
                <a:cs typeface="Times New Roman" pitchFamily="18" charset="0"/>
              </a:rPr>
              <a:t> ) – ( 0.0095 × S</a:t>
            </a:r>
            <a:r>
              <a:rPr lang="en-US" sz="3600" b="1" baseline="30000" dirty="0" smtClean="0">
                <a:solidFill>
                  <a:srgbClr val="C00000"/>
                </a:solidFill>
                <a:latin typeface="Times New Roman" pitchFamily="18" charset="0"/>
                <a:cs typeface="Times New Roman" pitchFamily="18" charset="0"/>
              </a:rPr>
              <a:t>2</a:t>
            </a:r>
            <a:r>
              <a:rPr lang="en-US" sz="3600" b="1" dirty="0" smtClean="0">
                <a:solidFill>
                  <a:srgbClr val="C00000"/>
                </a:solidFill>
                <a:latin typeface="Times New Roman" pitchFamily="18" charset="0"/>
                <a:cs typeface="Times New Roman" pitchFamily="18" charset="0"/>
              </a:rPr>
              <a:t> )</a:t>
            </a:r>
          </a:p>
          <a:p>
            <a:pPr>
              <a:buNone/>
            </a:pPr>
            <a:r>
              <a:rPr lang="en-US" sz="3600" b="1" baseline="30000" dirty="0" smtClean="0">
                <a:solidFill>
                  <a:srgbClr val="C00000"/>
                </a:solidFill>
                <a:latin typeface="Times New Roman" pitchFamily="18" charset="0"/>
                <a:cs typeface="Times New Roman" pitchFamily="18" charset="0"/>
              </a:rPr>
              <a:t>   </a:t>
            </a:r>
          </a:p>
          <a:p>
            <a:pPr>
              <a:buNone/>
            </a:pPr>
            <a:r>
              <a:rPr lang="en-US" sz="3600" b="1" baseline="30000" dirty="0" smtClean="0">
                <a:solidFill>
                  <a:srgbClr val="C00000"/>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 ( 0.6479 × S ) – 8.4583</a:t>
            </a:r>
            <a:endParaRPr lang="en-US" sz="3600" b="1" baseline="30000" dirty="0" smtClean="0">
              <a:solidFill>
                <a:srgbClr val="C00000"/>
              </a:solidFill>
              <a:latin typeface="Times New Roman" pitchFamily="18" charset="0"/>
              <a:cs typeface="Times New Roman" pitchFamily="18" charset="0"/>
            </a:endParaRPr>
          </a:p>
          <a:p>
            <a:pPr>
              <a:buNone/>
            </a:pPr>
            <a:endParaRPr lang="en-US" sz="3600" b="1" baseline="30000" dirty="0" smtClean="0">
              <a:solidFill>
                <a:srgbClr val="C0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1143000"/>
          </a:xfrm>
        </p:spPr>
        <p:txBody>
          <a:bodyPr>
            <a:normAutofit/>
          </a:bodyPr>
          <a:lstStyle/>
          <a:p>
            <a:pPr algn="ctr"/>
            <a:r>
              <a:rPr lang="en-US" sz="3600" b="1" dirty="0" smtClean="0">
                <a:solidFill>
                  <a:srgbClr val="0070C0"/>
                </a:solidFill>
                <a:latin typeface="Times New Roman" pitchFamily="18" charset="0"/>
                <a:cs typeface="Times New Roman" pitchFamily="18" charset="0"/>
              </a:rPr>
              <a:t>NOLLA’S METHOD:</a:t>
            </a:r>
            <a:endParaRPr lang="en-US" sz="32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990600" y="990600"/>
            <a:ext cx="8153400" cy="5867400"/>
          </a:xfrm>
        </p:spPr>
        <p:txBody>
          <a:bodyPr>
            <a:normAutofit/>
          </a:bodyPr>
          <a:lstStyle/>
          <a:p>
            <a:pPr>
              <a:buFont typeface="Wingdings" pitchFamily="2" charset="2"/>
              <a:buChar char="Ø"/>
            </a:pPr>
            <a:r>
              <a:rPr lang="en-US" b="1" dirty="0" smtClean="0">
                <a:latin typeface="Times New Roman" pitchFamily="18" charset="0"/>
                <a:cs typeface="Times New Roman" pitchFamily="18" charset="0"/>
              </a:rPr>
              <a:t>This method has evaluated the mineralization of permanent dentition in ten stages. </a:t>
            </a:r>
          </a:p>
          <a:p>
            <a:pPr>
              <a:buFont typeface="Wingdings" pitchFamily="2" charset="2"/>
              <a:buChar char="Ø"/>
            </a:pPr>
            <a:endParaRPr lang="en-US" b="1" dirty="0" smtClean="0">
              <a:latin typeface="Times New Roman" pitchFamily="18" charset="0"/>
              <a:cs typeface="Times New Roman" pitchFamily="18" charset="0"/>
            </a:endParaRPr>
          </a:p>
          <a:p>
            <a:pPr>
              <a:buFont typeface="Wingdings" pitchFamily="2" charset="2"/>
              <a:buChar char="Ø"/>
            </a:pPr>
            <a:r>
              <a:rPr lang="en-US" b="1" dirty="0" smtClean="0">
                <a:latin typeface="Times New Roman" pitchFamily="18" charset="0"/>
                <a:cs typeface="Times New Roman" pitchFamily="18" charset="0"/>
              </a:rPr>
              <a:t>The method is used to assess the development of each tooth in maxillary and </a:t>
            </a:r>
            <a:r>
              <a:rPr lang="en-US" b="1" dirty="0" err="1" smtClean="0">
                <a:latin typeface="Times New Roman" pitchFamily="18" charset="0"/>
                <a:cs typeface="Times New Roman" pitchFamily="18" charset="0"/>
              </a:rPr>
              <a:t>mandibular</a:t>
            </a:r>
            <a:r>
              <a:rPr lang="en-US" b="1" dirty="0" smtClean="0">
                <a:latin typeface="Times New Roman" pitchFamily="18" charset="0"/>
                <a:cs typeface="Times New Roman" pitchFamily="18" charset="0"/>
              </a:rPr>
              <a:t> arch.</a:t>
            </a:r>
          </a:p>
          <a:p>
            <a:pPr>
              <a:buNone/>
            </a:pPr>
            <a:r>
              <a:rPr lang="en-US" b="1" u="sng" dirty="0" smtClean="0">
                <a:solidFill>
                  <a:srgbClr val="00B050"/>
                </a:solidFill>
                <a:latin typeface="Times New Roman" pitchFamily="18" charset="0"/>
                <a:cs typeface="Times New Roman" pitchFamily="18" charset="0"/>
              </a:rPr>
              <a:t> ADVANTAGE</a:t>
            </a:r>
            <a:r>
              <a:rPr lang="en-US" b="1" u="sng" dirty="0" smtClean="0">
                <a:solidFill>
                  <a:srgbClr val="C0000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:It can be applied to an individual with or without the third molar .Girls and boys are dealt separately.</a:t>
            </a:r>
          </a:p>
          <a:p>
            <a:pPr>
              <a:buFont typeface="Wingdings" pitchFamily="2" charset="2"/>
              <a:buChar char="Ø"/>
            </a:pPr>
            <a:endParaRPr lang="en-US" b="1" dirty="0" smtClean="0">
              <a:latin typeface="Times New Roman" pitchFamily="18" charset="0"/>
              <a:cs typeface="Times New Roman" pitchFamily="18" charset="0"/>
            </a:endParaRPr>
          </a:p>
          <a:p>
            <a:pPr>
              <a:buFont typeface="Wingdings" pitchFamily="2" charset="2"/>
              <a:buChar char="Ø"/>
            </a:pP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33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Jesus\Desktop\dmf-40-199-g0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5981"/>
            <a:ext cx="9144000" cy="696398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DB6C32A-E9D9-4C7D-8982-632C4931C916}"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67" t="39087" r="18008" b="11175"/>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5DB6C32A-E9D9-4C7D-8982-632C4931C916}"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rgbClr val="0070C0"/>
                </a:solidFill>
                <a:latin typeface="Times New Roman" pitchFamily="18" charset="0"/>
                <a:cs typeface="Times New Roman" pitchFamily="18" charset="0"/>
              </a:rPr>
              <a:t>AGE ESTIMATION WITH OPEN APICES:</a:t>
            </a:r>
            <a:endParaRPr lang="en-US" sz="36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b="1" dirty="0" smtClean="0">
                <a:latin typeface="Times New Roman" pitchFamily="18" charset="0"/>
                <a:cs typeface="Times New Roman" pitchFamily="18" charset="0"/>
              </a:rPr>
              <a:t>Various studies assessed the relationship between the age and measurement of open apices of teeth.</a:t>
            </a:r>
          </a:p>
          <a:p>
            <a:pPr>
              <a:buFont typeface="Wingdings" pitchFamily="2" charset="2"/>
              <a:buChar char="Ø"/>
            </a:pPr>
            <a:endParaRPr lang="en-US" b="1" dirty="0" smtClean="0">
              <a:latin typeface="Times New Roman" pitchFamily="18" charset="0"/>
              <a:cs typeface="Times New Roman" pitchFamily="18" charset="0"/>
            </a:endParaRPr>
          </a:p>
          <a:p>
            <a:pPr>
              <a:buFont typeface="Wingdings" pitchFamily="2" charset="2"/>
              <a:buChar char="Ø"/>
            </a:pPr>
            <a:r>
              <a:rPr lang="en-US" b="1" dirty="0" smtClean="0">
                <a:latin typeface="Times New Roman" pitchFamily="18" charset="0"/>
                <a:cs typeface="Times New Roman" pitchFamily="18" charset="0"/>
              </a:rPr>
              <a:t>One of the studies were determined in 455 Italian children aged between 5 and 15 years using a panoramic radiograph of the patient.</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36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0"/>
            <a:ext cx="8153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4572000" cy="2308324"/>
          </a:xfrm>
          <a:prstGeom prst="rect">
            <a:avLst/>
          </a:prstGeom>
        </p:spPr>
        <p:txBody>
          <a:bodyPr>
            <a:spAutoFit/>
          </a:bodyPr>
          <a:lstStyle/>
          <a:p>
            <a:endParaRPr lang="en-US" sz="2400" b="1" dirty="0" smtClean="0">
              <a:latin typeface="Times New Roman" pitchFamily="18" charset="0"/>
              <a:cs typeface="Times New Roman" pitchFamily="18" charset="0"/>
            </a:endParaRPr>
          </a:p>
          <a:p>
            <a:pPr>
              <a:buFont typeface="Wingdings" pitchFamily="2" charset="2"/>
              <a:buChar char="Ø"/>
            </a:pPr>
            <a:r>
              <a:rPr lang="en-US" sz="2400" b="1" dirty="0" smtClean="0">
                <a:latin typeface="Times New Roman" pitchFamily="18" charset="0"/>
                <a:cs typeface="Times New Roman" pitchFamily="18" charset="0"/>
              </a:rPr>
              <a:t>A :- Root development incompletely, </a:t>
            </a:r>
            <a:r>
              <a:rPr lang="en-US" sz="2400" b="1" dirty="0" err="1" smtClean="0">
                <a:latin typeface="Times New Roman" pitchFamily="18" charset="0"/>
                <a:cs typeface="Times New Roman" pitchFamily="18" charset="0"/>
              </a:rPr>
              <a:t>ie</a:t>
            </a:r>
            <a:r>
              <a:rPr lang="en-US" sz="2400" b="1" dirty="0" smtClean="0">
                <a:latin typeface="Times New Roman" pitchFamily="18" charset="0"/>
                <a:cs typeface="Times New Roman" pitchFamily="18" charset="0"/>
              </a:rPr>
              <a:t>; open apices. The distance between open apices is measured.</a:t>
            </a:r>
          </a:p>
          <a:p>
            <a:pPr>
              <a:buFont typeface="Wingdings" pitchFamily="2" charset="2"/>
              <a:buChar char="Ø"/>
            </a:pPr>
            <a:r>
              <a:rPr lang="en-US" sz="2400" b="1" dirty="0" smtClean="0">
                <a:latin typeface="Times New Roman" pitchFamily="18" charset="0"/>
                <a:cs typeface="Times New Roman" pitchFamily="18" charset="0"/>
              </a:rPr>
              <a:t>L:- Tooth length.</a:t>
            </a:r>
          </a:p>
        </p:txBody>
      </p:sp>
      <p:sp>
        <p:nvSpPr>
          <p:cNvPr id="6" name="Slide Number Placeholder 5"/>
          <p:cNvSpPr>
            <a:spLocks noGrp="1"/>
          </p:cNvSpPr>
          <p:nvPr>
            <p:ph type="sldNum" sz="quarter" idx="12"/>
          </p:nvPr>
        </p:nvSpPr>
        <p:spPr/>
        <p:txBody>
          <a:bodyPr/>
          <a:lstStyle/>
          <a:p>
            <a:fld id="{5DB6C32A-E9D9-4C7D-8982-632C4931C916}" type="slidenum">
              <a:rPr lang="en-US" smtClean="0"/>
              <a:pPr/>
              <a:t>37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5">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p:tgtEl>
                                          <p:spTgt spid="5">
                                            <p:txEl>
                                              <p:pRg st="2" end="2"/>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838200" y="0"/>
            <a:ext cx="7498080" cy="6858000"/>
          </a:xfrm>
        </p:spPr>
        <p:txBody>
          <a:bodyPr>
            <a:normAutofit lnSpcReduction="10000"/>
          </a:bodyPr>
          <a:lstStyle/>
          <a:p>
            <a:pPr>
              <a:buFont typeface="Wingdings" pitchFamily="2" charset="2"/>
              <a:buChar char="Ø"/>
            </a:pPr>
            <a:r>
              <a:rPr lang="en-US" sz="3600" b="1" dirty="0" smtClean="0">
                <a:latin typeface="Times New Roman" pitchFamily="18" charset="0"/>
                <a:cs typeface="Times New Roman" pitchFamily="18" charset="0"/>
              </a:rPr>
              <a:t>These values are substituted in the formula of age estimation:</a:t>
            </a:r>
          </a:p>
          <a:p>
            <a:pPr>
              <a:buFont typeface="Wingdings" pitchFamily="2" charset="2"/>
              <a:buChar char="Ø"/>
            </a:pPr>
            <a:endParaRPr lang="en-US" sz="2800" b="1" dirty="0" smtClean="0">
              <a:latin typeface="Times New Roman" pitchFamily="18" charset="0"/>
              <a:cs typeface="Times New Roman" pitchFamily="18" charset="0"/>
            </a:endParaRPr>
          </a:p>
          <a:p>
            <a:pPr>
              <a:buNone/>
            </a:pPr>
            <a:endParaRPr lang="en-US" sz="2800"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Age = 8.971 + 0375g + 1.631 × 5 + 0.674 N</a:t>
            </a:r>
            <a:r>
              <a:rPr lang="en-US" b="1" baseline="-25000" dirty="0" smtClean="0">
                <a:latin typeface="Times New Roman" pitchFamily="18" charset="0"/>
                <a:cs typeface="Times New Roman" pitchFamily="18" charset="0"/>
              </a:rPr>
              <a:t>O</a:t>
            </a:r>
            <a:r>
              <a:rPr lang="en-US" b="1" dirty="0" smtClean="0">
                <a:latin typeface="Times New Roman" pitchFamily="18" charset="0"/>
                <a:cs typeface="Times New Roman" pitchFamily="18" charset="0"/>
              </a:rPr>
              <a:t> </a:t>
            </a:r>
          </a:p>
          <a:p>
            <a:pPr>
              <a:buNone/>
            </a:pPr>
            <a:endParaRPr lang="en-US" b="1" baseline="-25000" dirty="0" smtClean="0">
              <a:latin typeface="Times New Roman" pitchFamily="18" charset="0"/>
              <a:cs typeface="Times New Roman" pitchFamily="18" charset="0"/>
            </a:endParaRPr>
          </a:p>
          <a:p>
            <a:pPr>
              <a:buNone/>
            </a:pPr>
            <a:r>
              <a:rPr lang="en-US" b="1" baseline="-25000"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- 1.034 s – 0.176 </a:t>
            </a:r>
            <a:r>
              <a:rPr lang="en-US" b="1" dirty="0" err="1" smtClean="0">
                <a:latin typeface="Times New Roman" pitchFamily="18" charset="0"/>
                <a:cs typeface="Times New Roman" pitchFamily="18" charset="0"/>
              </a:rPr>
              <a:t>s.N</a:t>
            </a:r>
            <a:r>
              <a:rPr lang="en-US" b="1" baseline="-25000" dirty="0" err="1" smtClean="0">
                <a:latin typeface="Times New Roman" pitchFamily="18" charset="0"/>
                <a:cs typeface="Times New Roman" pitchFamily="18" charset="0"/>
              </a:rPr>
              <a:t>O</a:t>
            </a:r>
            <a:r>
              <a:rPr lang="en-US" b="1" dirty="0" smtClean="0">
                <a:latin typeface="Times New Roman" pitchFamily="18" charset="0"/>
                <a:cs typeface="Times New Roman" pitchFamily="18" charset="0"/>
              </a:rPr>
              <a:t>. </a:t>
            </a:r>
          </a:p>
          <a:p>
            <a:pPr>
              <a:buNone/>
            </a:pPr>
            <a:endParaRPr lang="en-US" sz="2800" b="1" baseline="-25000" dirty="0" smtClean="0">
              <a:latin typeface="Times New Roman" pitchFamily="18" charset="0"/>
              <a:cs typeface="Times New Roman" pitchFamily="18" charset="0"/>
            </a:endParaRPr>
          </a:p>
          <a:p>
            <a:pPr>
              <a:buNone/>
            </a:pPr>
            <a:r>
              <a:rPr lang="en-US" sz="2800" b="1" dirty="0" smtClean="0">
                <a:latin typeface="Times New Roman" pitchFamily="18" charset="0"/>
                <a:cs typeface="Times New Roman" pitchFamily="18" charset="0"/>
              </a:rPr>
              <a:t>  </a:t>
            </a:r>
          </a:p>
          <a:p>
            <a:pPr>
              <a:buNone/>
            </a:pPr>
            <a:r>
              <a:rPr lang="en-US" sz="2800" b="1" dirty="0" smtClean="0">
                <a:latin typeface="Times New Roman" pitchFamily="18" charset="0"/>
                <a:cs typeface="Times New Roman" pitchFamily="18" charset="0"/>
              </a:rPr>
              <a:t>  </a:t>
            </a:r>
          </a:p>
          <a:p>
            <a:pPr>
              <a:buNone/>
            </a:pPr>
            <a:endParaRPr lang="en-US" sz="2800" b="1" dirty="0" smtClean="0">
              <a:latin typeface="Times New Roman" pitchFamily="18" charset="0"/>
              <a:cs typeface="Times New Roman" pitchFamily="18" charset="0"/>
            </a:endParaRPr>
          </a:p>
          <a:p>
            <a:pPr>
              <a:buNone/>
            </a:pPr>
            <a:r>
              <a:rPr lang="en-US" sz="2800" b="1" dirty="0" smtClean="0">
                <a:latin typeface="Times New Roman" pitchFamily="18" charset="0"/>
                <a:cs typeface="Times New Roman" pitchFamily="18" charset="0"/>
              </a:rPr>
              <a:t>   </a:t>
            </a:r>
            <a:r>
              <a:rPr lang="en-US" sz="3000" b="1" dirty="0" smtClean="0">
                <a:latin typeface="Times New Roman" pitchFamily="18" charset="0"/>
                <a:cs typeface="Times New Roman" pitchFamily="18" charset="0"/>
              </a:rPr>
              <a:t> g = variable equal to 1 in boys</a:t>
            </a:r>
          </a:p>
          <a:p>
            <a:pPr>
              <a:buNone/>
            </a:pPr>
            <a:r>
              <a:rPr lang="en-US" sz="3000" b="1" dirty="0" smtClean="0">
                <a:latin typeface="Times New Roman" pitchFamily="18" charset="0"/>
                <a:cs typeface="Times New Roman" pitchFamily="18" charset="0"/>
              </a:rPr>
              <a:t>    0 = for girls.</a:t>
            </a:r>
          </a:p>
          <a:p>
            <a:endParaRPr lang="en-US" sz="2800" b="1" dirty="0" smtClean="0">
              <a:latin typeface="Times New Roman" pitchFamily="18" charset="0"/>
              <a:cs typeface="Times New Roman" pitchFamily="18" charset="0"/>
            </a:endParaRPr>
          </a:p>
          <a:p>
            <a:pPr>
              <a:buNone/>
            </a:pPr>
            <a:endParaRPr lang="en-US" sz="2800" b="1" dirty="0">
              <a:latin typeface="Times New Roman" pitchFamily="18" charset="0"/>
              <a:cs typeface="Times New Roman" pitchFamily="18" charset="0"/>
            </a:endParaRPr>
          </a:p>
        </p:txBody>
      </p:sp>
      <p:sp>
        <p:nvSpPr>
          <p:cNvPr id="4" name="Rectangle 3"/>
          <p:cNvSpPr/>
          <p:nvPr/>
        </p:nvSpPr>
        <p:spPr>
          <a:xfrm>
            <a:off x="990600" y="3962400"/>
            <a:ext cx="4724400" cy="1938992"/>
          </a:xfrm>
          <a:prstGeom prst="rect">
            <a:avLst/>
          </a:prstGeom>
        </p:spPr>
        <p:txBody>
          <a:bodyPr wrap="square">
            <a:spAutoFit/>
          </a:bodyPr>
          <a:lstStyle/>
          <a:p>
            <a:pPr marL="596646" indent="-514350">
              <a:buFont typeface="+mj-lt"/>
              <a:buAutoNum type="arabicPeriod"/>
            </a:pPr>
            <a:r>
              <a:rPr lang="en-US" sz="2400" b="1" dirty="0" smtClean="0">
                <a:latin typeface="Times New Roman" pitchFamily="18" charset="0"/>
                <a:cs typeface="Times New Roman" pitchFamily="18" charset="0"/>
              </a:rPr>
              <a:t>the sum of normalized open apices (S) </a:t>
            </a:r>
          </a:p>
          <a:p>
            <a:pPr marL="596646" indent="-514350">
              <a:buFont typeface="+mj-lt"/>
              <a:buAutoNum type="arabicPeriod"/>
            </a:pPr>
            <a:r>
              <a:rPr lang="en-US" sz="2400" b="1" dirty="0" smtClean="0">
                <a:latin typeface="Times New Roman" pitchFamily="18" charset="0"/>
                <a:cs typeface="Times New Roman" pitchFamily="18" charset="0"/>
              </a:rPr>
              <a:t> the number of teeth with root development complete (N</a:t>
            </a:r>
            <a:r>
              <a:rPr lang="en-US" sz="2400" b="1" baseline="-25000" dirty="0" smtClean="0">
                <a:latin typeface="Times New Roman" pitchFamily="18" charset="0"/>
                <a:cs typeface="Times New Roman" pitchFamily="18" charset="0"/>
              </a:rPr>
              <a:t>0</a:t>
            </a:r>
            <a:r>
              <a:rPr lang="en-US" sz="2400" b="1" dirty="0" smtClean="0">
                <a:latin typeface="Times New Roman" pitchFamily="18" charset="0"/>
                <a:cs typeface="Times New Roman" pitchFamily="18" charset="0"/>
              </a:rPr>
              <a:t>).</a:t>
            </a:r>
            <a:endParaRPr lang="en-US" sz="2400" b="1" baseline="-25000" dirty="0" smtClean="0">
              <a:latin typeface="Times New Roman" pitchFamily="18" charset="0"/>
              <a:cs typeface="Times New Roman" pitchFamily="18" charset="0"/>
            </a:endParaRPr>
          </a:p>
          <a:p>
            <a:pPr marL="596646" indent="-514350">
              <a:buFont typeface="+mj-lt"/>
              <a:buAutoNum type="arabicPeriod"/>
            </a:pPr>
            <a:endParaRPr lang="en-US" sz="2400" b="1"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5DB6C32A-E9D9-4C7D-8982-632C4931C916}" type="slidenum">
              <a:rPr lang="en-US" smtClean="0"/>
              <a:pPr/>
              <a:t>38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70C0"/>
                </a:solidFill>
                <a:latin typeface="Times New Roman" pitchFamily="18" charset="0"/>
                <a:cs typeface="Times New Roman" pitchFamily="18" charset="0"/>
              </a:rPr>
              <a:t>MODIFIED DEMERJIAN METHOD</a:t>
            </a:r>
            <a:endParaRPr lang="en-US"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990600" y="1447800"/>
            <a:ext cx="8153400" cy="5410200"/>
          </a:xfrm>
        </p:spPr>
        <p:txBody>
          <a:bodyPr>
            <a:normAutofit fontScale="85000" lnSpcReduction="20000"/>
          </a:bodyPr>
          <a:lstStyle/>
          <a:p>
            <a:pPr marL="342900" indent="-342900">
              <a:buFont typeface="Wingdings" pitchFamily="2" charset="2"/>
              <a:buChar char="Ø"/>
            </a:pPr>
            <a:r>
              <a:rPr lang="en-US" sz="3600" b="1" dirty="0" smtClean="0">
                <a:solidFill>
                  <a:srgbClr val="FFFF00"/>
                </a:solidFill>
                <a:latin typeface="Times New Roman" pitchFamily="18" charset="0"/>
                <a:cs typeface="Times New Roman" pitchFamily="18" charset="0"/>
              </a:rPr>
              <a:t> </a:t>
            </a:r>
            <a:r>
              <a:rPr lang="en-US" sz="4100" b="1" dirty="0" smtClean="0">
                <a:latin typeface="Times New Roman" pitchFamily="18" charset="0"/>
                <a:cs typeface="Times New Roman" pitchFamily="18" charset="0"/>
              </a:rPr>
              <a:t>I</a:t>
            </a:r>
            <a:r>
              <a:rPr lang="en-US" sz="3600" b="1" dirty="0" smtClean="0">
                <a:latin typeface="Times New Roman" pitchFamily="18" charset="0"/>
                <a:cs typeface="Times New Roman" pitchFamily="18" charset="0"/>
              </a:rPr>
              <a:t>n 2004 modified their method and developed a new maturity score based on a French population.</a:t>
            </a:r>
          </a:p>
          <a:p>
            <a:pPr marL="342900" indent="-342900">
              <a:buFont typeface="Wingdings" pitchFamily="2" charset="2"/>
              <a:buChar char="Ø"/>
            </a:pPr>
            <a:endParaRPr lang="en-US" sz="3600" b="1" dirty="0" smtClean="0">
              <a:latin typeface="Times New Roman" pitchFamily="18" charset="0"/>
              <a:cs typeface="Times New Roman" pitchFamily="18" charset="0"/>
            </a:endParaRPr>
          </a:p>
          <a:p>
            <a:pPr marL="342900" indent="-342900">
              <a:buFont typeface="Wingdings" pitchFamily="2" charset="2"/>
              <a:buChar char="Ø"/>
            </a:pPr>
            <a:r>
              <a:rPr lang="en-US" sz="3600" b="1" dirty="0" smtClean="0">
                <a:latin typeface="Times New Roman" pitchFamily="18" charset="0"/>
                <a:cs typeface="Times New Roman" pitchFamily="18" charset="0"/>
              </a:rPr>
              <a:t>The stages of teeth were modified to include two additional stages of non-formation of tooth (Stage “0”) and crypt development (Stage “1”) STAGES 0-9.</a:t>
            </a:r>
          </a:p>
          <a:p>
            <a:pPr marL="342900" indent="-342900">
              <a:buFont typeface="Wingdings" pitchFamily="2" charset="2"/>
              <a:buChar char="Ø"/>
            </a:pPr>
            <a:endParaRPr lang="en-US" sz="3600" b="1" dirty="0" smtClean="0">
              <a:latin typeface="Times New Roman" pitchFamily="18" charset="0"/>
              <a:cs typeface="Times New Roman" pitchFamily="18" charset="0"/>
            </a:endParaRPr>
          </a:p>
          <a:p>
            <a:pPr marL="342900" indent="-342900">
              <a:buFont typeface="Wingdings" pitchFamily="2" charset="2"/>
              <a:buChar char="Ø"/>
            </a:pPr>
            <a:r>
              <a:rPr lang="en-US" sz="3600" b="1" dirty="0" smtClean="0">
                <a:latin typeface="Times New Roman" pitchFamily="18" charset="0"/>
                <a:cs typeface="Times New Roman" pitchFamily="18" charset="0"/>
              </a:rPr>
              <a:t>Replacement of </a:t>
            </a:r>
            <a:r>
              <a:rPr lang="en-US" sz="3600" b="1" dirty="0" err="1" smtClean="0">
                <a:latin typeface="Times New Roman" pitchFamily="18" charset="0"/>
                <a:cs typeface="Times New Roman" pitchFamily="18" charset="0"/>
              </a:rPr>
              <a:t>centile</a:t>
            </a:r>
            <a:r>
              <a:rPr lang="en-US" sz="3600" b="1" dirty="0" smtClean="0">
                <a:latin typeface="Times New Roman" pitchFamily="18" charset="0"/>
                <a:cs typeface="Times New Roman" pitchFamily="18" charset="0"/>
              </a:rPr>
              <a:t> maturity curves with regression formulas incorporation of the third molar.</a:t>
            </a:r>
          </a:p>
          <a:p>
            <a:pPr>
              <a:buFont typeface="Wingdings" pitchFamily="2" charset="2"/>
              <a:buChar char="Ø"/>
            </a:pPr>
            <a:endParaRPr lang="en-US" sz="36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39</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772400" cy="1143000"/>
          </a:xfrm>
        </p:spPr>
        <p:txBody>
          <a:bodyPr>
            <a:normAutofit fontScale="90000"/>
          </a:bodyPr>
          <a:lstStyle/>
          <a:p>
            <a:pPr algn="ctr"/>
            <a:r>
              <a:rPr lang="en-US" sz="3600" b="1" dirty="0" smtClean="0">
                <a:solidFill>
                  <a:srgbClr val="7030A0"/>
                </a:solidFill>
                <a:latin typeface="Times New Roman" pitchFamily="18" charset="0"/>
                <a:cs typeface="Times New Roman" pitchFamily="18" charset="0"/>
              </a:rPr>
              <a:t>FORENSIC ODONTOLOGIST DELVE INTO</a:t>
            </a:r>
            <a:endParaRPr lang="en-US" sz="2800"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effectLst/>
        </p:spPr>
        <p:txBody>
          <a:bodyPr>
            <a:normAutofit/>
          </a:bodyPr>
          <a:lstStyle/>
          <a:p>
            <a:pPr>
              <a:buFont typeface="Wingdings" pitchFamily="2" charset="2"/>
              <a:buChar char="Ø"/>
            </a:pPr>
            <a:r>
              <a:rPr lang="en-US" b="1" dirty="0" smtClean="0">
                <a:latin typeface="Times New Roman" pitchFamily="18" charset="0"/>
                <a:cs typeface="Times New Roman" pitchFamily="18" charset="0"/>
              </a:rPr>
              <a:t>Identifying unknown human remains</a:t>
            </a:r>
          </a:p>
          <a:p>
            <a:pPr>
              <a:buFont typeface="Wingdings" pitchFamily="2" charset="2"/>
              <a:buChar char="Ø"/>
            </a:pPr>
            <a:r>
              <a:rPr lang="en-US" b="1" dirty="0" smtClean="0">
                <a:latin typeface="Times New Roman" pitchFamily="18" charset="0"/>
                <a:cs typeface="Times New Roman" pitchFamily="18" charset="0"/>
              </a:rPr>
              <a:t>Determining the sex of unidentified individuals.</a:t>
            </a:r>
          </a:p>
          <a:p>
            <a:pPr>
              <a:buFont typeface="Wingdings" pitchFamily="2" charset="2"/>
              <a:buChar char="Ø"/>
            </a:pPr>
            <a:r>
              <a:rPr lang="en-US" b="1" dirty="0" smtClean="0">
                <a:solidFill>
                  <a:srgbClr val="FF0000"/>
                </a:solidFill>
                <a:latin typeface="Times New Roman" pitchFamily="18" charset="0"/>
                <a:cs typeface="Times New Roman" pitchFamily="18" charset="0"/>
              </a:rPr>
              <a:t>Age estimation of both the living and deceased</a:t>
            </a:r>
          </a:p>
          <a:p>
            <a:pPr>
              <a:buFont typeface="Wingdings" pitchFamily="2" charset="2"/>
              <a:buChar char="Ø"/>
            </a:pPr>
            <a:r>
              <a:rPr lang="en-US" b="1" dirty="0" smtClean="0">
                <a:latin typeface="Times New Roman" pitchFamily="18" charset="0"/>
                <a:cs typeface="Times New Roman" pitchFamily="18" charset="0"/>
              </a:rPr>
              <a:t>Analysis and identification of bite marks found on the victim</a:t>
            </a:r>
          </a:p>
          <a:p>
            <a:pPr>
              <a:buFont typeface="Wingdings" pitchFamily="2" charset="2"/>
              <a:buChar char="Ø"/>
            </a:pPr>
            <a:r>
              <a:rPr lang="en-US" b="1" dirty="0" smtClean="0">
                <a:latin typeface="Times New Roman" pitchFamily="18" charset="0"/>
                <a:cs typeface="Times New Roman" pitchFamily="18" charset="0"/>
              </a:rPr>
              <a:t>Presenting evidence in court as expert witnesses.</a:t>
            </a:r>
            <a:endParaRPr lang="en-US" b="1" dirty="0">
              <a:latin typeface="Times New Roman" pitchFamily="18" charset="0"/>
              <a:cs typeface="Times New Roman" pitchFamily="18" charset="0"/>
            </a:endParaRPr>
          </a:p>
        </p:txBody>
      </p:sp>
      <p:pic>
        <p:nvPicPr>
          <p:cNvPr id="1026" name="Picture 2" descr="C:\Users\Nethu\Documents\age estimation\picz\images (2).jpg"/>
          <p:cNvPicPr>
            <a:picLocks noChangeAspect="1" noChangeArrowheads="1"/>
          </p:cNvPicPr>
          <p:nvPr/>
        </p:nvPicPr>
        <p:blipFill>
          <a:blip r:embed="rId2"/>
          <a:srcRect/>
          <a:stretch>
            <a:fillRect/>
          </a:stretch>
        </p:blipFill>
        <p:spPr bwMode="auto">
          <a:xfrm>
            <a:off x="228600" y="2136371"/>
            <a:ext cx="3657600" cy="4721629"/>
          </a:xfrm>
          <a:prstGeom prst="rect">
            <a:avLst/>
          </a:prstGeom>
          <a:noFill/>
        </p:spPr>
      </p:pic>
      <p:pic>
        <p:nvPicPr>
          <p:cNvPr id="1027" name="Picture 3" descr="C:\Users\Nethu\Documents\age estimation\picz\download.jpg"/>
          <p:cNvPicPr>
            <a:picLocks noChangeAspect="1" noChangeArrowheads="1"/>
          </p:cNvPicPr>
          <p:nvPr/>
        </p:nvPicPr>
        <p:blipFill>
          <a:blip r:embed="rId3"/>
          <a:srcRect/>
          <a:stretch>
            <a:fillRect/>
          </a:stretch>
        </p:blipFill>
        <p:spPr bwMode="auto">
          <a:xfrm>
            <a:off x="0" y="3352800"/>
            <a:ext cx="4114799" cy="3505200"/>
          </a:xfrm>
          <a:prstGeom prst="rect">
            <a:avLst/>
          </a:prstGeom>
          <a:noFill/>
        </p:spPr>
      </p:pic>
      <p:pic>
        <p:nvPicPr>
          <p:cNvPr id="1029" name="Picture 5" descr="C:\Users\Nethu\Documents\age estimation\picz\bb1239fa2123633fa15670ec1bef75cd.jpg"/>
          <p:cNvPicPr>
            <a:picLocks noChangeAspect="1" noChangeArrowheads="1"/>
          </p:cNvPicPr>
          <p:nvPr/>
        </p:nvPicPr>
        <p:blipFill>
          <a:blip r:embed="rId4"/>
          <a:srcRect b="32099"/>
          <a:stretch>
            <a:fillRect/>
          </a:stretch>
        </p:blipFill>
        <p:spPr bwMode="auto">
          <a:xfrm>
            <a:off x="5638800" y="3580948"/>
            <a:ext cx="3200400" cy="3277052"/>
          </a:xfrm>
          <a:prstGeom prst="rect">
            <a:avLst/>
          </a:prstGeom>
          <a:noFill/>
        </p:spPr>
      </p:pic>
      <p:pic>
        <p:nvPicPr>
          <p:cNvPr id="1030" name="Picture 6" descr="C:\Users\Nethu\Documents\age estimation\picz\bitemark1.jpg"/>
          <p:cNvPicPr>
            <a:picLocks noChangeAspect="1" noChangeArrowheads="1"/>
          </p:cNvPicPr>
          <p:nvPr/>
        </p:nvPicPr>
        <p:blipFill>
          <a:blip r:embed="rId5"/>
          <a:srcRect l="24359" t="24414"/>
          <a:stretch>
            <a:fillRect/>
          </a:stretch>
        </p:blipFill>
        <p:spPr bwMode="auto">
          <a:xfrm>
            <a:off x="304800" y="457200"/>
            <a:ext cx="3581400" cy="3918538"/>
          </a:xfrm>
          <a:prstGeom prst="rect">
            <a:avLst/>
          </a:prstGeom>
          <a:noFill/>
        </p:spPr>
      </p:pic>
      <p:pic>
        <p:nvPicPr>
          <p:cNvPr id="1031" name="Picture 7" descr="C:\Users\Nethu\Documents\age estimation\picz\FEATURE-EXPERT-WITNESS-300_tcm18-104941.jpg"/>
          <p:cNvPicPr>
            <a:picLocks noChangeAspect="1" noChangeArrowheads="1"/>
          </p:cNvPicPr>
          <p:nvPr/>
        </p:nvPicPr>
        <p:blipFill>
          <a:blip r:embed="rId6"/>
          <a:srcRect/>
          <a:stretch>
            <a:fillRect/>
          </a:stretch>
        </p:blipFill>
        <p:spPr bwMode="auto">
          <a:xfrm>
            <a:off x="304800" y="685800"/>
            <a:ext cx="4066442" cy="3657600"/>
          </a:xfrm>
          <a:prstGeom prst="rect">
            <a:avLst/>
          </a:prstGeom>
          <a:noFill/>
        </p:spPr>
      </p:pic>
      <p:sp>
        <p:nvSpPr>
          <p:cNvPr id="9" name="Slide Number Placeholder 8"/>
          <p:cNvSpPr>
            <a:spLocks noGrp="1"/>
          </p:cNvSpPr>
          <p:nvPr>
            <p:ph type="sldNum" sz="quarter" idx="12"/>
          </p:nvPr>
        </p:nvSpPr>
        <p:spPr/>
        <p:txBody>
          <a:bodyPr/>
          <a:lstStyle/>
          <a:p>
            <a:fld id="{5DB6C32A-E9D9-4C7D-8982-632C4931C916}" type="slidenum">
              <a:rPr lang="en-US" smtClean="0"/>
              <a:pPr/>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6"/>
                                        </p:tgtEl>
                                        <p:attrNameLst>
                                          <p:attrName>ppt_x</p:attrName>
                                        </p:attrNameLst>
                                      </p:cBhvr>
                                      <p:tavLst>
                                        <p:tav tm="0">
                                          <p:val>
                                            <p:strVal val="ppt_x"/>
                                          </p:val>
                                        </p:tav>
                                        <p:tav tm="100000">
                                          <p:val>
                                            <p:strVal val="ppt_x"/>
                                          </p:val>
                                        </p:tav>
                                      </p:tavLst>
                                    </p:anim>
                                    <p:anim calcmode="lin" valueType="num">
                                      <p:cBhvr additive="base">
                                        <p:cTn id="13" dur="500"/>
                                        <p:tgtEl>
                                          <p:spTgt spid="1026"/>
                                        </p:tgtEl>
                                        <p:attrNameLst>
                                          <p:attrName>ppt_y</p:attrName>
                                        </p:attrNameLst>
                                      </p:cBhvr>
                                      <p:tavLst>
                                        <p:tav tm="0">
                                          <p:val>
                                            <p:strVal val="ppt_y"/>
                                          </p:val>
                                        </p:tav>
                                        <p:tav tm="100000">
                                          <p:val>
                                            <p:strVal val="1+ppt_h/2"/>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027"/>
                                        </p:tgtEl>
                                        <p:attrNameLst>
                                          <p:attrName>ppt_x</p:attrName>
                                        </p:attrNameLst>
                                      </p:cBhvr>
                                      <p:tavLst>
                                        <p:tav tm="0">
                                          <p:val>
                                            <p:strVal val="ppt_x"/>
                                          </p:val>
                                        </p:tav>
                                        <p:tav tm="100000">
                                          <p:val>
                                            <p:strVal val="ppt_x"/>
                                          </p:val>
                                        </p:tav>
                                      </p:tavLst>
                                    </p:anim>
                                    <p:anim calcmode="lin" valueType="num">
                                      <p:cBhvr additive="base">
                                        <p:cTn id="25" dur="500"/>
                                        <p:tgtEl>
                                          <p:spTgt spid="1027"/>
                                        </p:tgtEl>
                                        <p:attrNameLst>
                                          <p:attrName>ppt_y</p:attrName>
                                        </p:attrNameLst>
                                      </p:cBhvr>
                                      <p:tavLst>
                                        <p:tav tm="0">
                                          <p:val>
                                            <p:strVal val="ppt_y"/>
                                          </p:val>
                                        </p:tav>
                                        <p:tav tm="100000">
                                          <p:val>
                                            <p:strVal val="1+ppt_h/2"/>
                                          </p:val>
                                        </p:tav>
                                      </p:tavLst>
                                    </p:anim>
                                    <p:set>
                                      <p:cBhvr>
                                        <p:cTn id="26" dur="1" fill="hold">
                                          <p:stCondLst>
                                            <p:cond delay="499"/>
                                          </p:stCondLst>
                                        </p:cTn>
                                        <p:tgtEl>
                                          <p:spTgt spid="10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anim calcmode="lin" valueType="num">
                                      <p:cBhvr additive="base">
                                        <p:cTn id="31" dur="500" fill="hold"/>
                                        <p:tgtEl>
                                          <p:spTgt spid="1029"/>
                                        </p:tgtEl>
                                        <p:attrNameLst>
                                          <p:attrName>ppt_x</p:attrName>
                                        </p:attrNameLst>
                                      </p:cBhvr>
                                      <p:tavLst>
                                        <p:tav tm="0">
                                          <p:val>
                                            <p:strVal val="#ppt_x"/>
                                          </p:val>
                                        </p:tav>
                                        <p:tav tm="100000">
                                          <p:val>
                                            <p:strVal val="#ppt_x"/>
                                          </p:val>
                                        </p:tav>
                                      </p:tavLst>
                                    </p:anim>
                                    <p:anim calcmode="lin" valueType="num">
                                      <p:cBhvr additive="base">
                                        <p:cTn id="32"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029"/>
                                        </p:tgtEl>
                                        <p:attrNameLst>
                                          <p:attrName>ppt_x</p:attrName>
                                        </p:attrNameLst>
                                      </p:cBhvr>
                                      <p:tavLst>
                                        <p:tav tm="0">
                                          <p:val>
                                            <p:strVal val="ppt_x"/>
                                          </p:val>
                                        </p:tav>
                                        <p:tav tm="100000">
                                          <p:val>
                                            <p:strVal val="ppt_x"/>
                                          </p:val>
                                        </p:tav>
                                      </p:tavLst>
                                    </p:anim>
                                    <p:anim calcmode="lin" valueType="num">
                                      <p:cBhvr additive="base">
                                        <p:cTn id="37" dur="500"/>
                                        <p:tgtEl>
                                          <p:spTgt spid="1029"/>
                                        </p:tgtEl>
                                        <p:attrNameLst>
                                          <p:attrName>ppt_y</p:attrName>
                                        </p:attrNameLst>
                                      </p:cBhvr>
                                      <p:tavLst>
                                        <p:tav tm="0">
                                          <p:val>
                                            <p:strVal val="ppt_y"/>
                                          </p:val>
                                        </p:tav>
                                        <p:tav tm="100000">
                                          <p:val>
                                            <p:strVal val="1+ppt_h/2"/>
                                          </p:val>
                                        </p:tav>
                                      </p:tavLst>
                                    </p:anim>
                                    <p:set>
                                      <p:cBhvr>
                                        <p:cTn id="38" dur="1" fill="hold">
                                          <p:stCondLst>
                                            <p:cond delay="499"/>
                                          </p:stCondLst>
                                        </p:cTn>
                                        <p:tgtEl>
                                          <p:spTgt spid="10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0"/>
                                        </p:tgtEl>
                                        <p:attrNameLst>
                                          <p:attrName>style.visibility</p:attrName>
                                        </p:attrNameLst>
                                      </p:cBhvr>
                                      <p:to>
                                        <p:strVal val="visible"/>
                                      </p:to>
                                    </p:set>
                                    <p:anim calcmode="lin" valueType="num">
                                      <p:cBhvr additive="base">
                                        <p:cTn id="43" dur="500" fill="hold"/>
                                        <p:tgtEl>
                                          <p:spTgt spid="1030"/>
                                        </p:tgtEl>
                                        <p:attrNameLst>
                                          <p:attrName>ppt_x</p:attrName>
                                        </p:attrNameLst>
                                      </p:cBhvr>
                                      <p:tavLst>
                                        <p:tav tm="0">
                                          <p:val>
                                            <p:strVal val="#ppt_x"/>
                                          </p:val>
                                        </p:tav>
                                        <p:tav tm="100000">
                                          <p:val>
                                            <p:strVal val="#ppt_x"/>
                                          </p:val>
                                        </p:tav>
                                      </p:tavLst>
                                    </p:anim>
                                    <p:anim calcmode="lin" valueType="num">
                                      <p:cBhvr additive="base">
                                        <p:cTn id="4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030"/>
                                        </p:tgtEl>
                                        <p:attrNameLst>
                                          <p:attrName>ppt_x</p:attrName>
                                        </p:attrNameLst>
                                      </p:cBhvr>
                                      <p:tavLst>
                                        <p:tav tm="0">
                                          <p:val>
                                            <p:strVal val="ppt_x"/>
                                          </p:val>
                                        </p:tav>
                                        <p:tav tm="100000">
                                          <p:val>
                                            <p:strVal val="ppt_x"/>
                                          </p:val>
                                        </p:tav>
                                      </p:tavLst>
                                    </p:anim>
                                    <p:anim calcmode="lin" valueType="num">
                                      <p:cBhvr additive="base">
                                        <p:cTn id="49" dur="500"/>
                                        <p:tgtEl>
                                          <p:spTgt spid="1030"/>
                                        </p:tgtEl>
                                        <p:attrNameLst>
                                          <p:attrName>ppt_y</p:attrName>
                                        </p:attrNameLst>
                                      </p:cBhvr>
                                      <p:tavLst>
                                        <p:tav tm="0">
                                          <p:val>
                                            <p:strVal val="ppt_y"/>
                                          </p:val>
                                        </p:tav>
                                        <p:tav tm="100000">
                                          <p:val>
                                            <p:strVal val="1+ppt_h/2"/>
                                          </p:val>
                                        </p:tav>
                                      </p:tavLst>
                                    </p:anim>
                                    <p:set>
                                      <p:cBhvr>
                                        <p:cTn id="50" dur="1" fill="hold">
                                          <p:stCondLst>
                                            <p:cond delay="499"/>
                                          </p:stCondLst>
                                        </p:cTn>
                                        <p:tgtEl>
                                          <p:spTgt spid="103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1"/>
                                        </p:tgtEl>
                                        <p:attrNameLst>
                                          <p:attrName>style.visibility</p:attrName>
                                        </p:attrNameLst>
                                      </p:cBhvr>
                                      <p:to>
                                        <p:strVal val="visible"/>
                                      </p:to>
                                    </p:set>
                                    <p:anim calcmode="lin" valueType="num">
                                      <p:cBhvr additive="base">
                                        <p:cTn id="55" dur="500" fill="hold"/>
                                        <p:tgtEl>
                                          <p:spTgt spid="1031"/>
                                        </p:tgtEl>
                                        <p:attrNameLst>
                                          <p:attrName>ppt_x</p:attrName>
                                        </p:attrNameLst>
                                      </p:cBhvr>
                                      <p:tavLst>
                                        <p:tav tm="0">
                                          <p:val>
                                            <p:strVal val="#ppt_x"/>
                                          </p:val>
                                        </p:tav>
                                        <p:tav tm="100000">
                                          <p:val>
                                            <p:strVal val="#ppt_x"/>
                                          </p:val>
                                        </p:tav>
                                      </p:tavLst>
                                    </p:anim>
                                    <p:anim calcmode="lin" valueType="num">
                                      <p:cBhvr additive="base">
                                        <p:cTn id="56"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1031"/>
                                        </p:tgtEl>
                                        <p:attrNameLst>
                                          <p:attrName>ppt_x</p:attrName>
                                        </p:attrNameLst>
                                      </p:cBhvr>
                                      <p:tavLst>
                                        <p:tav tm="0">
                                          <p:val>
                                            <p:strVal val="ppt_x"/>
                                          </p:val>
                                        </p:tav>
                                        <p:tav tm="100000">
                                          <p:val>
                                            <p:strVal val="ppt_x"/>
                                          </p:val>
                                        </p:tav>
                                      </p:tavLst>
                                    </p:anim>
                                    <p:anim calcmode="lin" valueType="num">
                                      <p:cBhvr additive="base">
                                        <p:cTn id="61" dur="500"/>
                                        <p:tgtEl>
                                          <p:spTgt spid="1031"/>
                                        </p:tgtEl>
                                        <p:attrNameLst>
                                          <p:attrName>ppt_y</p:attrName>
                                        </p:attrNameLst>
                                      </p:cBhvr>
                                      <p:tavLst>
                                        <p:tav tm="0">
                                          <p:val>
                                            <p:strVal val="ppt_y"/>
                                          </p:val>
                                        </p:tav>
                                        <p:tav tm="100000">
                                          <p:val>
                                            <p:strVal val="1+ppt_h/2"/>
                                          </p:val>
                                        </p:tav>
                                      </p:tavLst>
                                    </p:anim>
                                    <p:set>
                                      <p:cBhvr>
                                        <p:cTn id="62" dur="1" fill="hold">
                                          <p:stCondLst>
                                            <p:cond delay="499"/>
                                          </p:stCondLst>
                                        </p:cTn>
                                        <p:tgtEl>
                                          <p:spTgt spid="10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0"/>
            <a:ext cx="6096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5DB6C32A-E9D9-4C7D-8982-632C4931C916}" type="slidenum">
              <a:rPr lang="en-US" smtClean="0"/>
              <a:pPr/>
              <a:t>40</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5DB6C32A-E9D9-4C7D-8982-632C4931C916}" type="slidenum">
              <a:rPr lang="en-US" smtClean="0"/>
              <a:pPr/>
              <a:t>41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smtClean="0">
                <a:solidFill>
                  <a:srgbClr val="0070C0"/>
                </a:solidFill>
                <a:latin typeface="Times New Roman" pitchFamily="18" charset="0"/>
                <a:cs typeface="Times New Roman" pitchFamily="18" charset="0"/>
              </a:rPr>
              <a:t>INDIAN SPECIFIC REGRESSION METHOD</a:t>
            </a:r>
            <a:endParaRPr lang="en-US" sz="36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342900" indent="-342900">
              <a:buFont typeface="Wingdings" pitchFamily="2" charset="2"/>
              <a:buChar char="Ø"/>
            </a:pPr>
            <a:r>
              <a:rPr lang="en-US" b="1" dirty="0" smtClean="0">
                <a:latin typeface="Times New Roman" pitchFamily="18" charset="0"/>
                <a:cs typeface="Times New Roman" pitchFamily="18" charset="0"/>
              </a:rPr>
              <a:t>As the formulae are based on French  population, the showed inferior predilection of age when used in India.</a:t>
            </a:r>
          </a:p>
          <a:p>
            <a:pPr>
              <a:buFont typeface="Wingdings" pitchFamily="2" charset="2"/>
              <a:buChar char="Ø"/>
            </a:pPr>
            <a:endParaRPr lang="en-US" b="1" dirty="0" smtClean="0">
              <a:latin typeface="Times New Roman" pitchFamily="18" charset="0"/>
              <a:cs typeface="Times New Roman" pitchFamily="18" charset="0"/>
            </a:endParaRPr>
          </a:p>
          <a:p>
            <a:pPr marL="342900" indent="-342900">
              <a:buFont typeface="Wingdings" pitchFamily="2" charset="2"/>
              <a:buChar char="Ø"/>
            </a:pPr>
            <a:endParaRPr lang="en-US" b="1" dirty="0" smtClean="0">
              <a:latin typeface="Times New Roman" pitchFamily="18" charset="0"/>
              <a:cs typeface="Times New Roman" pitchFamily="18" charset="0"/>
            </a:endParaRPr>
          </a:p>
          <a:p>
            <a:pPr marL="342900" indent="-342900">
              <a:buFont typeface="Wingdings" pitchFamily="2" charset="2"/>
              <a:buChar char="Ø"/>
            </a:pPr>
            <a:r>
              <a:rPr lang="en-US" b="1" dirty="0" smtClean="0">
                <a:latin typeface="Times New Roman" pitchFamily="18" charset="0"/>
                <a:cs typeface="Times New Roman" pitchFamily="18" charset="0"/>
              </a:rPr>
              <a:t>Hence Dr. </a:t>
            </a:r>
            <a:r>
              <a:rPr lang="en-US" b="1" dirty="0" err="1" smtClean="0">
                <a:latin typeface="Times New Roman" pitchFamily="18" charset="0"/>
                <a:cs typeface="Times New Roman" pitchFamily="18" charset="0"/>
              </a:rPr>
              <a:t>Ashith</a:t>
            </a:r>
            <a:r>
              <a:rPr lang="en-US" b="1" dirty="0" smtClean="0">
                <a:latin typeface="Times New Roman" pitchFamily="18" charset="0"/>
                <a:cs typeface="Times New Roman" pitchFamily="18" charset="0"/>
              </a:rPr>
              <a:t> B. </a:t>
            </a:r>
            <a:r>
              <a:rPr lang="en-US" b="1" dirty="0" err="1" smtClean="0">
                <a:latin typeface="Times New Roman" pitchFamily="18" charset="0"/>
                <a:cs typeface="Times New Roman" pitchFamily="18" charset="0"/>
              </a:rPr>
              <a:t>Acharya</a:t>
            </a:r>
            <a:r>
              <a:rPr lang="en-US" b="1" dirty="0" smtClean="0">
                <a:latin typeface="Times New Roman" pitchFamily="18" charset="0"/>
                <a:cs typeface="Times New Roman" pitchFamily="18" charset="0"/>
              </a:rPr>
              <a:t> in 2011 introduced gender specific, </a:t>
            </a:r>
            <a:r>
              <a:rPr lang="en-US" b="1" dirty="0" err="1" smtClean="0">
                <a:latin typeface="Times New Roman" pitchFamily="18" charset="0"/>
                <a:cs typeface="Times New Roman" pitchFamily="18" charset="0"/>
              </a:rPr>
              <a:t>indian</a:t>
            </a:r>
            <a:r>
              <a:rPr lang="en-US" b="1" dirty="0" smtClean="0">
                <a:latin typeface="Times New Roman" pitchFamily="18" charset="0"/>
                <a:cs typeface="Times New Roman" pitchFamily="18" charset="0"/>
              </a:rPr>
              <a:t> specific regression formulae [547 </a:t>
            </a:r>
            <a:r>
              <a:rPr lang="en-US" b="1" dirty="0" err="1" smtClean="0">
                <a:latin typeface="Times New Roman" pitchFamily="18" charset="0"/>
                <a:cs typeface="Times New Roman" pitchFamily="18" charset="0"/>
              </a:rPr>
              <a:t>indians</a:t>
            </a:r>
            <a:r>
              <a:rPr lang="en-US" b="1" dirty="0" smtClean="0">
                <a:latin typeface="Times New Roman" pitchFamily="18" charset="0"/>
                <a:cs typeface="Times New Roman" pitchFamily="18" charset="0"/>
              </a:rPr>
              <a:t> (348 females, 199 males)].</a:t>
            </a:r>
          </a:p>
          <a:p>
            <a:endParaRPr lang="en-US" dirty="0"/>
          </a:p>
        </p:txBody>
      </p:sp>
      <p:sp>
        <p:nvSpPr>
          <p:cNvPr id="4" name="Slide Number Placeholder 3"/>
          <p:cNvSpPr>
            <a:spLocks noGrp="1"/>
          </p:cNvSpPr>
          <p:nvPr>
            <p:ph type="sldNum" sz="quarter" idx="12"/>
          </p:nvPr>
        </p:nvSpPr>
        <p:spPr/>
        <p:txBody>
          <a:bodyPr/>
          <a:lstStyle/>
          <a:p>
            <a:fld id="{5DB6C32A-E9D9-4C7D-8982-632C4931C916}" type="slidenum">
              <a:rPr lang="en-US" smtClean="0"/>
              <a:pPr/>
              <a:t>42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82562"/>
          </a:xfrm>
        </p:spPr>
        <p:txBody>
          <a:bodyPr>
            <a:normAutofit fontScale="90000"/>
          </a:bodyPr>
          <a:lstStyle/>
          <a:p>
            <a:endParaRPr lang="en-US" dirty="0"/>
          </a:p>
        </p:txBody>
      </p:sp>
      <p:sp>
        <p:nvSpPr>
          <p:cNvPr id="3" name="Content Placeholder 2"/>
          <p:cNvSpPr>
            <a:spLocks noGrp="1"/>
          </p:cNvSpPr>
          <p:nvPr>
            <p:ph idx="1"/>
          </p:nvPr>
        </p:nvSpPr>
        <p:spPr>
          <a:xfrm>
            <a:off x="990600" y="228600"/>
            <a:ext cx="7790688" cy="6629400"/>
          </a:xfrm>
        </p:spPr>
        <p:txBody>
          <a:bodyPr>
            <a:normAutofit/>
          </a:bodyPr>
          <a:lstStyle/>
          <a:p>
            <a:pPr>
              <a:buFont typeface="Wingdings" pitchFamily="2" charset="2"/>
              <a:buChar char="Ø"/>
            </a:pPr>
            <a:r>
              <a:rPr lang="en-US" b="1" dirty="0" smtClean="0">
                <a:latin typeface="Times New Roman" pitchFamily="18" charset="0"/>
                <a:cs typeface="Times New Roman" pitchFamily="18" charset="0"/>
              </a:rPr>
              <a:t>The dental age was calculated from dental maturity score using Indian Specific Regression Formula</a:t>
            </a:r>
          </a:p>
          <a:p>
            <a:pPr>
              <a:buNone/>
            </a:pPr>
            <a:endParaRPr lang="en-US"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In Males,</a:t>
            </a:r>
          </a:p>
          <a:p>
            <a:pPr>
              <a:buNone/>
            </a:pPr>
            <a:r>
              <a:rPr lang="en-US" b="1" dirty="0" smtClean="0">
                <a:latin typeface="Times New Roman" pitchFamily="18" charset="0"/>
                <a:cs typeface="Times New Roman" pitchFamily="18" charset="0"/>
              </a:rPr>
              <a:t>Age = 27.4351 – (0.0097 × S</a:t>
            </a:r>
            <a:r>
              <a:rPr lang="en-US" b="1" baseline="30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 +</a:t>
            </a:r>
          </a:p>
          <a:p>
            <a:pPr>
              <a:buNone/>
            </a:pPr>
            <a:r>
              <a:rPr lang="en-US" b="1" dirty="0" smtClean="0">
                <a:latin typeface="Times New Roman" pitchFamily="18" charset="0"/>
                <a:cs typeface="Times New Roman" pitchFamily="18" charset="0"/>
              </a:rPr>
              <a:t>                    (0.000089 × S</a:t>
            </a:r>
            <a:r>
              <a:rPr lang="en-US" b="1" baseline="30000" dirty="0" smtClean="0">
                <a:latin typeface="Times New Roman" pitchFamily="18" charset="0"/>
                <a:cs typeface="Times New Roman" pitchFamily="18" charset="0"/>
              </a:rPr>
              <a:t>3</a:t>
            </a:r>
            <a:r>
              <a:rPr lang="en-US" b="1" dirty="0" smtClean="0">
                <a:latin typeface="Times New Roman" pitchFamily="18" charset="0"/>
                <a:cs typeface="Times New Roman" pitchFamily="18" charset="0"/>
              </a:rPr>
              <a:t> )</a:t>
            </a:r>
            <a:endParaRPr lang="en-US" b="1" baseline="30000"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In females,</a:t>
            </a:r>
          </a:p>
          <a:p>
            <a:pPr>
              <a:buNone/>
            </a:pPr>
            <a:r>
              <a:rPr lang="en-US" b="1" dirty="0" smtClean="0">
                <a:latin typeface="Times New Roman" pitchFamily="18" charset="0"/>
                <a:cs typeface="Times New Roman" pitchFamily="18" charset="0"/>
              </a:rPr>
              <a:t>Age = 23.7288 – ( 0.0088 × S</a:t>
            </a:r>
            <a:r>
              <a:rPr lang="en-US" b="1" baseline="30000" dirty="0" smtClean="0">
                <a:latin typeface="Times New Roman" pitchFamily="18" charset="0"/>
                <a:cs typeface="Times New Roman" pitchFamily="18" charset="0"/>
              </a:rPr>
              <a:t>2 </a:t>
            </a:r>
            <a:r>
              <a:rPr lang="en-US" b="1" dirty="0" smtClean="0">
                <a:latin typeface="Times New Roman" pitchFamily="18" charset="0"/>
                <a:cs typeface="Times New Roman" pitchFamily="18" charset="0"/>
              </a:rPr>
              <a:t>) + </a:t>
            </a:r>
          </a:p>
          <a:p>
            <a:pPr>
              <a:buNone/>
            </a:pPr>
            <a:r>
              <a:rPr lang="en-US" b="1" baseline="30000"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0.000085 × S</a:t>
            </a:r>
            <a:r>
              <a:rPr lang="en-US" b="1" baseline="30000" dirty="0" smtClean="0">
                <a:latin typeface="Times New Roman" pitchFamily="18" charset="0"/>
                <a:cs typeface="Times New Roman" pitchFamily="18" charset="0"/>
              </a:rPr>
              <a:t>3</a:t>
            </a:r>
            <a:r>
              <a:rPr lang="en-US" b="1" dirty="0" smtClean="0">
                <a:latin typeface="Times New Roman" pitchFamily="18" charset="0"/>
                <a:cs typeface="Times New Roman" pitchFamily="18" charset="0"/>
              </a:rPr>
              <a:t> )</a:t>
            </a:r>
            <a:endParaRPr lang="en-US" b="1" baseline="30000" dirty="0">
              <a:latin typeface="Times New Roman" pitchFamily="18" charset="0"/>
              <a:cs typeface="Times New Roman" pitchFamily="18" charset="0"/>
            </a:endParaRPr>
          </a:p>
        </p:txBody>
      </p:sp>
      <p:sp>
        <p:nvSpPr>
          <p:cNvPr id="4" name="Rectangle 3"/>
          <p:cNvSpPr/>
          <p:nvPr/>
        </p:nvSpPr>
        <p:spPr>
          <a:xfrm>
            <a:off x="2286000" y="2967335"/>
            <a:ext cx="4572000" cy="369332"/>
          </a:xfrm>
          <a:prstGeom prst="rect">
            <a:avLst/>
          </a:prstGeom>
        </p:spPr>
        <p:txBody>
          <a:bodyPr>
            <a:spAutoFit/>
          </a:bodyPr>
          <a:lstStyle/>
          <a:p>
            <a:pPr marL="342900" indent="-342900">
              <a:buFont typeface="Wingdings" panose="05000000000000000000" pitchFamily="2" charset="2"/>
              <a:buChar char="§"/>
            </a:pPr>
            <a:endParaRPr lang="en-US" i="1" dirty="0"/>
          </a:p>
        </p:txBody>
      </p:sp>
      <p:sp>
        <p:nvSpPr>
          <p:cNvPr id="5" name="Slide Number Placeholder 4"/>
          <p:cNvSpPr>
            <a:spLocks noGrp="1"/>
          </p:cNvSpPr>
          <p:nvPr>
            <p:ph type="sldNum" sz="quarter" idx="12"/>
          </p:nvPr>
        </p:nvSpPr>
        <p:spPr/>
        <p:txBody>
          <a:bodyPr/>
          <a:lstStyle/>
          <a:p>
            <a:fld id="{5DB6C32A-E9D9-4C7D-8982-632C4931C916}" type="slidenum">
              <a:rPr lang="en-US" smtClean="0"/>
              <a:pPr/>
              <a:t>43</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838200"/>
          </a:xfrm>
        </p:spPr>
        <p:txBody>
          <a:bodyPr>
            <a:normAutofit/>
          </a:bodyPr>
          <a:lstStyle/>
          <a:p>
            <a:pPr algn="ctr"/>
            <a:r>
              <a:rPr lang="en-US" sz="3600" b="1" dirty="0" smtClean="0">
                <a:solidFill>
                  <a:srgbClr val="C00000"/>
                </a:solidFill>
                <a:latin typeface="Times New Roman" pitchFamily="18" charset="0"/>
                <a:cs typeface="Times New Roman" pitchFamily="18" charset="0"/>
              </a:rPr>
              <a:t>AGE ESTIMATION IN ADULTS</a:t>
            </a:r>
            <a:endParaRPr lang="en-US" sz="3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9144000" cy="5638800"/>
          </a:xfrm>
        </p:spPr>
        <p:txBody>
          <a:bodyPr>
            <a:normAutofit fontScale="92500" lnSpcReduction="10000"/>
          </a:bodyPr>
          <a:lstStyle/>
          <a:p>
            <a:pPr>
              <a:buFont typeface="Wingdings" pitchFamily="2" charset="2"/>
              <a:buChar char="Ø"/>
            </a:pPr>
            <a:r>
              <a:rPr lang="en-US" sz="3100" b="1" dirty="0" smtClean="0">
                <a:latin typeface="Times New Roman" pitchFamily="18" charset="0"/>
                <a:cs typeface="Times New Roman" pitchFamily="18" charset="0"/>
              </a:rPr>
              <a:t>Clinically, the development  of permanent dentition competes with the eruption of third molar  at the age of 17-21 years, after which the radiographic estimation becomes difficult.</a:t>
            </a:r>
          </a:p>
          <a:p>
            <a:pPr marL="653796" indent="-571500">
              <a:buNone/>
            </a:pPr>
            <a:r>
              <a:rPr lang="en-US" b="1" dirty="0" smtClean="0">
                <a:latin typeface="Times New Roman" pitchFamily="18" charset="0"/>
                <a:cs typeface="Times New Roman" pitchFamily="18" charset="0"/>
              </a:rPr>
              <a:t>The two methods that are completely followed are</a:t>
            </a:r>
          </a:p>
          <a:p>
            <a:pPr marL="653796" indent="-571500">
              <a:buFont typeface="Wingdings" pitchFamily="2" charset="2"/>
              <a:buChar char="Ø"/>
            </a:pPr>
            <a:endParaRPr lang="en-US" b="1" dirty="0" smtClean="0">
              <a:latin typeface="Times New Roman" pitchFamily="18" charset="0"/>
              <a:cs typeface="Times New Roman" pitchFamily="18" charset="0"/>
            </a:endParaRPr>
          </a:p>
          <a:p>
            <a:pPr marL="653796" indent="-571500">
              <a:buAutoNum type="romanUcPeriod"/>
            </a:pPr>
            <a:r>
              <a:rPr lang="en-US" b="1" dirty="0" smtClean="0">
                <a:solidFill>
                  <a:schemeClr val="accent5"/>
                </a:solidFill>
                <a:latin typeface="Times New Roman" pitchFamily="18" charset="0"/>
                <a:cs typeface="Times New Roman" pitchFamily="18" charset="0"/>
              </a:rPr>
              <a:t>The assessment of volume of teeth.       </a:t>
            </a:r>
          </a:p>
          <a:p>
            <a:pPr marL="653796" indent="-571500">
              <a:buNone/>
            </a:pPr>
            <a:r>
              <a:rPr lang="en-US" b="1" dirty="0" smtClean="0">
                <a:latin typeface="Times New Roman" pitchFamily="18" charset="0"/>
                <a:cs typeface="Times New Roman" pitchFamily="18" charset="0"/>
              </a:rPr>
              <a:t>      Pulp-to-pulp ratio method by KVAAL.</a:t>
            </a:r>
          </a:p>
          <a:p>
            <a:pPr marL="653796" indent="-571500">
              <a:buNone/>
            </a:pPr>
            <a:r>
              <a:rPr lang="en-US" b="1" dirty="0" smtClean="0">
                <a:latin typeface="Times New Roman" pitchFamily="18" charset="0"/>
                <a:cs typeface="Times New Roman" pitchFamily="18" charset="0"/>
              </a:rPr>
              <a:t>      Coronal pulp cavity index.</a:t>
            </a:r>
          </a:p>
          <a:p>
            <a:pPr marL="653796" indent="-571500">
              <a:buNone/>
            </a:pPr>
            <a:r>
              <a:rPr lang="en-US" b="1" dirty="0" smtClean="0">
                <a:solidFill>
                  <a:schemeClr val="bg2">
                    <a:lumMod val="50000"/>
                  </a:schemeClr>
                </a:solidFill>
                <a:latin typeface="Times New Roman" pitchFamily="18" charset="0"/>
                <a:cs typeface="Times New Roman" pitchFamily="18" charset="0"/>
              </a:rPr>
              <a:t>II.</a:t>
            </a:r>
            <a:r>
              <a:rPr lang="en-US" b="1" dirty="0" smtClean="0">
                <a:latin typeface="Times New Roman" pitchFamily="18" charset="0"/>
                <a:cs typeface="Times New Roman" pitchFamily="18" charset="0"/>
              </a:rPr>
              <a:t> </a:t>
            </a:r>
            <a:r>
              <a:rPr lang="en-US" b="1" dirty="0" smtClean="0">
                <a:solidFill>
                  <a:schemeClr val="accent5"/>
                </a:solidFill>
                <a:latin typeface="Times New Roman" pitchFamily="18" charset="0"/>
                <a:cs typeface="Times New Roman" pitchFamily="18" charset="0"/>
              </a:rPr>
              <a:t>The development of third molar</a:t>
            </a:r>
          </a:p>
          <a:p>
            <a:pPr marL="653796" indent="-571500">
              <a:buNone/>
            </a:pPr>
            <a:r>
              <a:rPr lang="en-US" b="1" dirty="0" smtClean="0">
                <a:latin typeface="Times New Roman" pitchFamily="18" charset="0"/>
                <a:cs typeface="Times New Roman" pitchFamily="18" charset="0"/>
              </a:rPr>
              <a:t>       Harris and </a:t>
            </a:r>
            <a:r>
              <a:rPr lang="en-US" b="1" dirty="0" err="1" smtClean="0">
                <a:latin typeface="Times New Roman" pitchFamily="18" charset="0"/>
                <a:cs typeface="Times New Roman" pitchFamily="18" charset="0"/>
              </a:rPr>
              <a:t>Nortje</a:t>
            </a:r>
            <a:r>
              <a:rPr lang="en-US" b="1" dirty="0" smtClean="0">
                <a:latin typeface="Times New Roman" pitchFamily="18" charset="0"/>
                <a:cs typeface="Times New Roman" pitchFamily="18" charset="0"/>
              </a:rPr>
              <a:t> method.</a:t>
            </a:r>
          </a:p>
          <a:p>
            <a:pPr marL="653796" indent="-571500">
              <a:buNone/>
            </a:pPr>
            <a:r>
              <a:rPr lang="en-US" b="1" dirty="0" smtClean="0">
                <a:latin typeface="Times New Roman" pitchFamily="18" charset="0"/>
                <a:cs typeface="Times New Roman" pitchFamily="18" charset="0"/>
              </a:rPr>
              <a:t>       Van </a:t>
            </a:r>
            <a:r>
              <a:rPr lang="en-US" b="1" dirty="0" err="1" smtClean="0">
                <a:latin typeface="Times New Roman" pitchFamily="18" charset="0"/>
                <a:cs typeface="Times New Roman" pitchFamily="18" charset="0"/>
              </a:rPr>
              <a:t>Heerdan</a:t>
            </a:r>
            <a:r>
              <a:rPr lang="en-US" b="1" dirty="0" smtClean="0">
                <a:latin typeface="Times New Roman" pitchFamily="18" charset="0"/>
                <a:cs typeface="Times New Roman" pitchFamily="18" charset="0"/>
              </a:rPr>
              <a:t> system.</a:t>
            </a:r>
          </a:p>
          <a:p>
            <a:pPr>
              <a:buFont typeface="Wingdings" pitchFamily="2" charset="2"/>
              <a:buChar char="Ø"/>
            </a:pPr>
            <a:endParaRPr lang="en-US" b="1" dirty="0" smtClean="0">
              <a:latin typeface="Times New Roman" pitchFamily="18" charset="0"/>
              <a:cs typeface="Times New Roman" pitchFamily="18" charset="0"/>
            </a:endParaRPr>
          </a:p>
          <a:p>
            <a:pPr>
              <a:buFont typeface="Wingdings" pitchFamily="2" charset="2"/>
              <a:buChar char="Ø"/>
            </a:pPr>
            <a:endParaRPr lang="en-US" b="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rgbClr val="0070C0"/>
                </a:solidFill>
                <a:latin typeface="Times New Roman" pitchFamily="18" charset="0"/>
                <a:cs typeface="Times New Roman" pitchFamily="18" charset="0"/>
              </a:rPr>
              <a:t>THE ASSESSMENT OF VOLUME OF TEETH</a:t>
            </a:r>
            <a:endParaRPr lang="en-US" sz="36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3600" b="1" dirty="0" smtClean="0">
                <a:latin typeface="Times New Roman" pitchFamily="18" charset="0"/>
                <a:cs typeface="Times New Roman" pitchFamily="18" charset="0"/>
              </a:rPr>
              <a:t>The age estimation in adults can be achieved by radiological determination of reduction in size of pulp cavity resulting from secondary dentine deposition, which is proportional to the age of the individual. </a:t>
            </a:r>
            <a:endParaRPr lang="en-US" sz="36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B050"/>
                </a:solidFill>
                <a:latin typeface="Times New Roman" pitchFamily="18" charset="0"/>
                <a:cs typeface="Times New Roman" pitchFamily="18" charset="0"/>
              </a:rPr>
              <a:t>METHOD by </a:t>
            </a:r>
            <a:r>
              <a:rPr lang="en-US" sz="4000" b="1" dirty="0" err="1" smtClean="0">
                <a:solidFill>
                  <a:srgbClr val="00B050"/>
                </a:solidFill>
                <a:latin typeface="Times New Roman" pitchFamily="18" charset="0"/>
                <a:cs typeface="Times New Roman" pitchFamily="18" charset="0"/>
              </a:rPr>
              <a:t>kvaal’s</a:t>
            </a:r>
            <a:r>
              <a:rPr lang="en-US" sz="4000" b="1" dirty="0" smtClean="0">
                <a:solidFill>
                  <a:srgbClr val="00B050"/>
                </a:solidFill>
                <a:latin typeface="Times New Roman" pitchFamily="18" charset="0"/>
                <a:cs typeface="Times New Roman" pitchFamily="18" charset="0"/>
              </a:rPr>
              <a:t> et al :</a:t>
            </a:r>
            <a:endParaRPr lang="en-US" sz="40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990600" y="1447800"/>
            <a:ext cx="8153400" cy="5410200"/>
          </a:xfrm>
        </p:spPr>
        <p:txBody>
          <a:bodyPr>
            <a:normAutofit lnSpcReduction="10000"/>
          </a:bodyPr>
          <a:lstStyle/>
          <a:p>
            <a:pPr>
              <a:buFont typeface="Wingdings" pitchFamily="2" charset="2"/>
              <a:buChar char="Ø"/>
            </a:pPr>
            <a:r>
              <a:rPr lang="en-US" b="1" dirty="0" smtClean="0">
                <a:latin typeface="Times New Roman" pitchFamily="18" charset="0"/>
                <a:cs typeface="Times New Roman" pitchFamily="18" charset="0"/>
              </a:rPr>
              <a:t>In this method, pulp to tooth ratio were calculated using six </a:t>
            </a:r>
            <a:r>
              <a:rPr lang="en-US" b="1" dirty="0" err="1" smtClean="0">
                <a:latin typeface="Times New Roman" pitchFamily="18" charset="0"/>
                <a:cs typeface="Times New Roman" pitchFamily="18" charset="0"/>
              </a:rPr>
              <a:t>mandibular</a:t>
            </a:r>
            <a:r>
              <a:rPr lang="en-US" b="1" dirty="0" smtClean="0">
                <a:latin typeface="Times New Roman" pitchFamily="18" charset="0"/>
                <a:cs typeface="Times New Roman" pitchFamily="18" charset="0"/>
              </a:rPr>
              <a:t> and maxillary teeth.</a:t>
            </a:r>
          </a:p>
          <a:p>
            <a:pPr>
              <a:buFont typeface="Wingdings" pitchFamily="2" charset="2"/>
              <a:buChar char="Ø"/>
            </a:pPr>
            <a:r>
              <a:rPr lang="en-US" b="1" dirty="0" smtClean="0">
                <a:latin typeface="Times New Roman" pitchFamily="18" charset="0"/>
                <a:cs typeface="Times New Roman" pitchFamily="18" charset="0"/>
              </a:rPr>
              <a:t>These values were substituted with a formula</a:t>
            </a:r>
          </a:p>
          <a:p>
            <a:pPr>
              <a:buFont typeface="Wingdings" pitchFamily="2" charset="2"/>
              <a:buChar char="Ø"/>
            </a:pPr>
            <a:endParaRPr lang="en-US" sz="2400" b="1"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Age = 129.8 – [ 316.4 × M ] [6.8 × (W-L)]</a:t>
            </a:r>
          </a:p>
          <a:p>
            <a:pPr>
              <a:buNone/>
            </a:pPr>
            <a:r>
              <a:rPr lang="en-US" b="1" dirty="0" smtClean="0">
                <a:latin typeface="Times New Roman" pitchFamily="18" charset="0"/>
                <a:cs typeface="Times New Roman" pitchFamily="18" charset="0"/>
              </a:rPr>
              <a:t> </a:t>
            </a:r>
          </a:p>
          <a:p>
            <a:pPr>
              <a:buFont typeface="Wingdings" pitchFamily="2" charset="2"/>
              <a:buChar char="Ø"/>
            </a:pPr>
            <a:r>
              <a:rPr lang="en-US" b="1" dirty="0" smtClean="0">
                <a:latin typeface="Times New Roman" pitchFamily="18" charset="0"/>
                <a:cs typeface="Times New Roman" pitchFamily="18" charset="0"/>
              </a:rPr>
              <a:t>Mean values for all ratios excluding T (M)</a:t>
            </a:r>
          </a:p>
          <a:p>
            <a:pPr>
              <a:buFont typeface="Wingdings" pitchFamily="2" charset="2"/>
              <a:buChar char="Ø"/>
            </a:pPr>
            <a:r>
              <a:rPr lang="en-US" b="1" dirty="0" smtClean="0">
                <a:latin typeface="Times New Roman" pitchFamily="18" charset="0"/>
                <a:cs typeface="Times New Roman" pitchFamily="18" charset="0"/>
              </a:rPr>
              <a:t>Mean value of width ratio B and C (W)</a:t>
            </a:r>
          </a:p>
          <a:p>
            <a:pPr>
              <a:buFont typeface="Wingdings" pitchFamily="2" charset="2"/>
              <a:buChar char="Ø"/>
            </a:pPr>
            <a:r>
              <a:rPr lang="en-US" b="1" dirty="0" smtClean="0">
                <a:latin typeface="Times New Roman" pitchFamily="18" charset="0"/>
                <a:cs typeface="Times New Roman" pitchFamily="18" charset="0"/>
              </a:rPr>
              <a:t>Mean value of length ratio P and R (L)</a:t>
            </a:r>
          </a:p>
          <a:p>
            <a:pPr>
              <a:buFont typeface="Wingdings" pitchFamily="2" charset="2"/>
              <a:buChar char="Ø"/>
            </a:pP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5" end="5"/>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p:cTn id="1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6" end="6"/>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p:cTn id="17"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5719"/>
          </a:xfrm>
        </p:spPr>
        <p:txBody>
          <a:bodyPr>
            <a:normAutofit fontScale="90000"/>
          </a:bodyPr>
          <a:lstStyle/>
          <a:p>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0" y="0"/>
            <a:ext cx="4572000" cy="6858000"/>
          </a:xfrm>
        </p:spPr>
        <p:txBody>
          <a:bodyPr>
            <a:normAutofit/>
          </a:bodyPr>
          <a:lstStyle/>
          <a:p>
            <a:pPr>
              <a:buFont typeface="Wingdings" pitchFamily="2" charset="2"/>
              <a:buChar char="Ø"/>
            </a:pPr>
            <a:r>
              <a:rPr lang="en-US" b="1" dirty="0" smtClean="0">
                <a:latin typeface="Times New Roman" pitchFamily="18" charset="0"/>
                <a:cs typeface="Times New Roman" pitchFamily="18" charset="0"/>
              </a:rPr>
              <a:t>Pulp-root length (R)</a:t>
            </a:r>
          </a:p>
          <a:p>
            <a:pPr>
              <a:buFont typeface="Wingdings" pitchFamily="2" charset="2"/>
              <a:buChar char="Ø"/>
            </a:pPr>
            <a:r>
              <a:rPr lang="en-US" b="1" dirty="0" smtClean="0">
                <a:latin typeface="Times New Roman" pitchFamily="18" charset="0"/>
                <a:cs typeface="Times New Roman" pitchFamily="18" charset="0"/>
              </a:rPr>
              <a:t>Pulp-tooth length (P)</a:t>
            </a:r>
          </a:p>
          <a:p>
            <a:pPr>
              <a:buFont typeface="Wingdings" pitchFamily="2" charset="2"/>
              <a:buChar char="Ø"/>
            </a:pPr>
            <a:r>
              <a:rPr lang="en-US" b="1" dirty="0" smtClean="0">
                <a:latin typeface="Times New Roman" pitchFamily="18" charset="0"/>
                <a:cs typeface="Times New Roman" pitchFamily="18" charset="0"/>
              </a:rPr>
              <a:t>Tooth-root length (T)</a:t>
            </a:r>
          </a:p>
          <a:p>
            <a:pPr>
              <a:buFont typeface="Wingdings" pitchFamily="2" charset="2"/>
              <a:buChar char="Ø"/>
            </a:pPr>
            <a:r>
              <a:rPr lang="en-US" b="1" dirty="0" smtClean="0">
                <a:latin typeface="Times New Roman" pitchFamily="18" charset="0"/>
                <a:cs typeface="Times New Roman" pitchFamily="18" charset="0"/>
              </a:rPr>
              <a:t>Pulp-root width at </a:t>
            </a:r>
            <a:r>
              <a:rPr lang="en-US" b="1" dirty="0" err="1" smtClean="0">
                <a:latin typeface="Times New Roman" pitchFamily="18" charset="0"/>
                <a:cs typeface="Times New Roman" pitchFamily="18" charset="0"/>
              </a:rPr>
              <a:t>cej</a:t>
            </a:r>
            <a:r>
              <a:rPr lang="en-US" b="1" dirty="0" smtClean="0">
                <a:latin typeface="Times New Roman" pitchFamily="18" charset="0"/>
                <a:cs typeface="Times New Roman" pitchFamily="18" charset="0"/>
              </a:rPr>
              <a:t> (A)</a:t>
            </a:r>
          </a:p>
          <a:p>
            <a:pPr>
              <a:buFont typeface="Wingdings" pitchFamily="2" charset="2"/>
              <a:buChar char="Ø"/>
            </a:pPr>
            <a:r>
              <a:rPr lang="en-US" b="1" dirty="0" smtClean="0">
                <a:latin typeface="Times New Roman" pitchFamily="18" charset="0"/>
                <a:cs typeface="Times New Roman" pitchFamily="18" charset="0"/>
              </a:rPr>
              <a:t>Pulp-root width at mid root level (C)</a:t>
            </a:r>
          </a:p>
          <a:p>
            <a:pPr>
              <a:buFont typeface="Wingdings" pitchFamily="2" charset="2"/>
              <a:buChar char="Ø"/>
            </a:pPr>
            <a:r>
              <a:rPr lang="en-US" b="1" dirty="0" smtClean="0">
                <a:latin typeface="Times New Roman" pitchFamily="18" charset="0"/>
                <a:cs typeface="Times New Roman" pitchFamily="18" charset="0"/>
              </a:rPr>
              <a:t>Pulp-root width at midpoint between level C and A (B)</a:t>
            </a:r>
          </a:p>
        </p:txBody>
      </p:sp>
      <p:pic>
        <p:nvPicPr>
          <p:cNvPr id="1027" name="Picture 3" descr="C:\Users\Nethu\Documents\age estimation\picz\JForensicDentSci_2013_5_2_118_119778_f3.jpg"/>
          <p:cNvPicPr>
            <a:picLocks noChangeAspect="1" noChangeArrowheads="1"/>
          </p:cNvPicPr>
          <p:nvPr/>
        </p:nvPicPr>
        <p:blipFill>
          <a:blip r:embed="rId2"/>
          <a:srcRect/>
          <a:stretch>
            <a:fillRect/>
          </a:stretch>
        </p:blipFill>
        <p:spPr bwMode="auto">
          <a:xfrm>
            <a:off x="4648200" y="0"/>
            <a:ext cx="4495800" cy="6858000"/>
          </a:xfrm>
          <a:prstGeom prst="rect">
            <a:avLst/>
          </a:prstGeom>
          <a:noFill/>
        </p:spPr>
      </p:pic>
      <p:sp>
        <p:nvSpPr>
          <p:cNvPr id="5" name="Slide Number Placeholder 4"/>
          <p:cNvSpPr>
            <a:spLocks noGrp="1"/>
          </p:cNvSpPr>
          <p:nvPr>
            <p:ph type="sldNum" sz="quarter" idx="12"/>
          </p:nvPr>
        </p:nvSpPr>
        <p:spPr/>
        <p:txBody>
          <a:bodyPr/>
          <a:lstStyle/>
          <a:p>
            <a:fld id="{5DB6C32A-E9D9-4C7D-8982-632C4931C916}" type="slidenum">
              <a:rPr lang="en-US" smtClean="0"/>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B050"/>
                </a:solidFill>
                <a:latin typeface="Times New Roman" pitchFamily="18" charset="0"/>
                <a:cs typeface="Times New Roman" pitchFamily="18" charset="0"/>
              </a:rPr>
              <a:t>The coronal pulp cavity index:</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b="1" dirty="0" smtClean="0">
                <a:latin typeface="Times New Roman" pitchFamily="18" charset="0"/>
                <a:cs typeface="Times New Roman" pitchFamily="18" charset="0"/>
              </a:rPr>
              <a:t>The correlation between the reduction of coronal pulp cavity and chronological age was examined in a sample of 846 intact teeth from 433 of known patient using OPG</a:t>
            </a:r>
          </a:p>
          <a:p>
            <a:pPr>
              <a:buFont typeface="Wingdings" pitchFamily="2" charset="2"/>
              <a:buChar char="Ø"/>
            </a:pPr>
            <a:r>
              <a:rPr lang="en-US" b="1" dirty="0" smtClean="0">
                <a:latin typeface="Times New Roman" pitchFamily="18" charset="0"/>
                <a:cs typeface="Times New Roman" pitchFamily="18" charset="0"/>
              </a:rPr>
              <a:t>In this method the side where the pulp is more visible is chosen so, the </a:t>
            </a:r>
            <a:r>
              <a:rPr lang="en-US" b="1" dirty="0" err="1" smtClean="0">
                <a:latin typeface="Times New Roman" pitchFamily="18" charset="0"/>
                <a:cs typeface="Times New Roman" pitchFamily="18" charset="0"/>
              </a:rPr>
              <a:t>mandibular</a:t>
            </a:r>
            <a:r>
              <a:rPr lang="en-US" b="1" dirty="0" smtClean="0">
                <a:latin typeface="Times New Roman" pitchFamily="18" charset="0"/>
                <a:cs typeface="Times New Roman" pitchFamily="18" charset="0"/>
              </a:rPr>
              <a:t> premolars and molars are taken.   </a:t>
            </a:r>
          </a:p>
        </p:txBody>
      </p:sp>
      <p:sp>
        <p:nvSpPr>
          <p:cNvPr id="4" name="Slide Number Placeholder 3"/>
          <p:cNvSpPr>
            <a:spLocks noGrp="1"/>
          </p:cNvSpPr>
          <p:nvPr>
            <p:ph type="sldNum" sz="quarter" idx="12"/>
          </p:nvPr>
        </p:nvSpPr>
        <p:spPr/>
        <p:txBody>
          <a:bodyPr/>
          <a:lstStyle/>
          <a:p>
            <a:fld id="{5DB6C32A-E9D9-4C7D-8982-632C4931C916}" type="slidenum">
              <a:rPr lang="en-US" smtClean="0"/>
              <a:pPr/>
              <a:t>48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5719"/>
          </a:xfrm>
        </p:spPr>
        <p:txBody>
          <a:bodyPr>
            <a:normAutofit fontScale="90000"/>
          </a:bodyPr>
          <a:lstStyle/>
          <a:p>
            <a:endParaRPr lang="en-US" dirty="0"/>
          </a:p>
        </p:txBody>
      </p:sp>
      <p:sp>
        <p:nvSpPr>
          <p:cNvPr id="3" name="Content Placeholder 2"/>
          <p:cNvSpPr>
            <a:spLocks noGrp="1"/>
          </p:cNvSpPr>
          <p:nvPr>
            <p:ph idx="1"/>
          </p:nvPr>
        </p:nvSpPr>
        <p:spPr>
          <a:xfrm>
            <a:off x="1066800" y="304800"/>
            <a:ext cx="8077200" cy="6553200"/>
          </a:xfrm>
        </p:spPr>
        <p:txBody>
          <a:bodyPr>
            <a:normAutofit lnSpcReduction="10000"/>
          </a:bodyPr>
          <a:lstStyle/>
          <a:p>
            <a:pPr>
              <a:buFont typeface="Wingdings" pitchFamily="2" charset="2"/>
              <a:buChar char="Ø"/>
            </a:pPr>
            <a:r>
              <a:rPr lang="en-US" sz="3600" b="1" dirty="0" smtClean="0">
                <a:latin typeface="Times New Roman" pitchFamily="18" charset="0"/>
                <a:cs typeface="Times New Roman" pitchFamily="18" charset="0"/>
              </a:rPr>
              <a:t>In this method length (mm) of tooth crown [CL, coronal length] and the length (mm) of the coronal pulp cavity [ CPCH, coronal pulp cavity height or length].</a:t>
            </a:r>
          </a:p>
          <a:p>
            <a:pPr>
              <a:buFont typeface="Wingdings" pitchFamily="2" charset="2"/>
              <a:buChar char="Ø"/>
            </a:pPr>
            <a:endParaRPr lang="en-US" sz="3600" b="1" dirty="0" smtClean="0">
              <a:latin typeface="Times New Roman" pitchFamily="18" charset="0"/>
              <a:cs typeface="Times New Roman" pitchFamily="18" charset="0"/>
            </a:endParaRPr>
          </a:p>
          <a:p>
            <a:pPr>
              <a:buFont typeface="Wingdings" pitchFamily="2" charset="2"/>
              <a:buChar char="Ø"/>
            </a:pPr>
            <a:r>
              <a:rPr lang="en-US" b="1" dirty="0" smtClean="0">
                <a:latin typeface="Times New Roman" pitchFamily="18" charset="0"/>
                <a:cs typeface="Times New Roman" pitchFamily="18" charset="0"/>
              </a:rPr>
              <a:t>The tooth-coronal index (TCI)  was computed for each tooth </a:t>
            </a:r>
          </a:p>
          <a:p>
            <a:pPr>
              <a:buFont typeface="Wingdings" pitchFamily="2" charset="2"/>
              <a:buChar char="Ø"/>
            </a:pPr>
            <a:endParaRPr lang="en-US" sz="2800" b="1" dirty="0" smtClean="0">
              <a:latin typeface="Times New Roman" pitchFamily="18" charset="0"/>
              <a:cs typeface="Times New Roman" pitchFamily="18" charset="0"/>
            </a:endParaRPr>
          </a:p>
          <a:p>
            <a:pPr>
              <a:buFont typeface="Wingdings" pitchFamily="2" charset="2"/>
              <a:buChar char="Ø"/>
            </a:pPr>
            <a:endParaRPr lang="en-US" sz="2800" b="1" dirty="0" smtClean="0">
              <a:latin typeface="Times New Roman" pitchFamily="18" charset="0"/>
              <a:cs typeface="Times New Roman" pitchFamily="18" charset="0"/>
            </a:endParaRPr>
          </a:p>
          <a:p>
            <a:pPr>
              <a:buNone/>
            </a:pPr>
            <a:r>
              <a:rPr lang="en-US" sz="2800"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TCI = </a:t>
            </a:r>
            <a:r>
              <a:rPr lang="en-US" b="1" u="sng" dirty="0" smtClean="0">
                <a:latin typeface="Times New Roman" pitchFamily="18" charset="0"/>
                <a:cs typeface="Times New Roman" pitchFamily="18" charset="0"/>
              </a:rPr>
              <a:t>CPCH × 100</a:t>
            </a:r>
            <a:endParaRPr lang="en-US"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CL</a:t>
            </a:r>
          </a:p>
          <a:p>
            <a:endParaRPr lang="en-US" dirty="0"/>
          </a:p>
        </p:txBody>
      </p:sp>
      <p:sp>
        <p:nvSpPr>
          <p:cNvPr id="4" name="Slide Number Placeholder 3"/>
          <p:cNvSpPr>
            <a:spLocks noGrp="1"/>
          </p:cNvSpPr>
          <p:nvPr>
            <p:ph type="sldNum" sz="quarter" idx="12"/>
          </p:nvPr>
        </p:nvSpPr>
        <p:spPr/>
        <p:txBody>
          <a:bodyPr/>
          <a:lstStyle/>
          <a:p>
            <a:fld id="{5DB6C32A-E9D9-4C7D-8982-632C4931C916}" type="slidenum">
              <a:rPr lang="en-US" smtClean="0"/>
              <a:pPr/>
              <a:t>49</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7030A0"/>
                </a:solidFill>
                <a:latin typeface="Times New Roman" pitchFamily="18" charset="0"/>
                <a:cs typeface="Times New Roman" pitchFamily="18" charset="0"/>
              </a:rPr>
              <a:t>Importance of tooth in age estimation</a:t>
            </a:r>
            <a:endParaRPr lang="en-US" sz="4000"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1066800" y="1447800"/>
            <a:ext cx="7498080" cy="5410200"/>
          </a:xfrm>
        </p:spPr>
        <p:txBody>
          <a:bodyPr>
            <a:normAutofit/>
          </a:bodyPr>
          <a:lstStyle/>
          <a:p>
            <a:pPr>
              <a:buFont typeface="Wingdings" pitchFamily="2" charset="2"/>
              <a:buChar char="Ø"/>
            </a:pPr>
            <a:r>
              <a:rPr lang="en-US" b="1" dirty="0" smtClean="0">
                <a:latin typeface="Times New Roman" pitchFamily="18" charset="0"/>
                <a:cs typeface="Times New Roman" pitchFamily="18" charset="0"/>
              </a:rPr>
              <a:t>Estimating age from teeth is generally reliable as they are naturally preserved long after all the tissues and even bones have disintegrated.</a:t>
            </a:r>
          </a:p>
          <a:p>
            <a:pPr>
              <a:buFont typeface="Wingdings" pitchFamily="2" charset="2"/>
              <a:buChar char="Ø"/>
            </a:pPr>
            <a:endParaRPr lang="en-US" b="1" dirty="0" smtClean="0">
              <a:latin typeface="Times New Roman" pitchFamily="18" charset="0"/>
              <a:cs typeface="Times New Roman" pitchFamily="18" charset="0"/>
            </a:endParaRPr>
          </a:p>
          <a:p>
            <a:pPr>
              <a:buFont typeface="Wingdings" pitchFamily="2" charset="2"/>
              <a:buChar char="Ø"/>
            </a:pPr>
            <a:r>
              <a:rPr lang="en-US" b="1" dirty="0" smtClean="0">
                <a:latin typeface="Times New Roman" pitchFamily="18" charset="0"/>
                <a:cs typeface="Times New Roman" pitchFamily="18" charset="0"/>
              </a:rPr>
              <a:t>Evaluation of the dental development has usually played an important part in the process of age determination of children with unknown birth data. </a:t>
            </a:r>
            <a:endParaRPr lang="en-US" b="1" dirty="0">
              <a:latin typeface="Times New Roman" pitchFamily="18" charset="0"/>
              <a:cs typeface="Times New Roman" pitchFamily="18" charset="0"/>
            </a:endParaRPr>
          </a:p>
        </p:txBody>
      </p:sp>
      <p:pic>
        <p:nvPicPr>
          <p:cNvPr id="1026" name="Picture 2" descr="C:\Users\Nethu\Documents\age estimation\picz\clipboard_with_a_checkmark_400_clr_8569.png"/>
          <p:cNvPicPr>
            <a:picLocks noChangeAspect="1" noChangeArrowheads="1"/>
          </p:cNvPicPr>
          <p:nvPr/>
        </p:nvPicPr>
        <p:blipFill>
          <a:blip r:embed="rId2"/>
          <a:srcRect/>
          <a:stretch>
            <a:fillRect/>
          </a:stretch>
        </p:blipFill>
        <p:spPr bwMode="auto">
          <a:xfrm>
            <a:off x="-457200" y="0"/>
            <a:ext cx="2438400" cy="2819400"/>
          </a:xfrm>
          <a:prstGeom prst="rect">
            <a:avLst/>
          </a:prstGeom>
          <a:noFill/>
        </p:spPr>
      </p:pic>
      <p:sp>
        <p:nvSpPr>
          <p:cNvPr id="5" name="Slide Number Placeholder 4"/>
          <p:cNvSpPr>
            <a:spLocks noGrp="1"/>
          </p:cNvSpPr>
          <p:nvPr>
            <p:ph type="sldNum" sz="quarter" idx="12"/>
          </p:nvPr>
        </p:nvSpPr>
        <p:spPr/>
        <p:txBody>
          <a:bodyPr/>
          <a:lstStyle/>
          <a:p>
            <a:fld id="{5DB6C32A-E9D9-4C7D-8982-632C4931C916}"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rgbClr val="0070C0"/>
                </a:solidFill>
                <a:latin typeface="Times New Roman" pitchFamily="18" charset="0"/>
                <a:cs typeface="Times New Roman" pitchFamily="18" charset="0"/>
              </a:rPr>
              <a:t>DEVELOPMENT OF THIRD MOLAR</a:t>
            </a:r>
            <a:endParaRPr lang="en-US" sz="36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b="1" dirty="0" smtClean="0">
                <a:latin typeface="Times New Roman" pitchFamily="18" charset="0"/>
                <a:cs typeface="Times New Roman" pitchFamily="18" charset="0"/>
              </a:rPr>
              <a:t>The radiograph age estimation becomes problematic after 17 years of age as eruption of permanent dentition completes by that age with the eruption of the third molar.</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B050"/>
                </a:solidFill>
                <a:latin typeface="Times New Roman" pitchFamily="18" charset="0"/>
                <a:cs typeface="Times New Roman" pitchFamily="18" charset="0"/>
              </a:rPr>
              <a:t>HARRIS AND NORTJE METHOD:</a:t>
            </a:r>
            <a:endParaRPr lang="en-US" b="1" dirty="0">
              <a:solidFill>
                <a:srgbClr val="00B05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l="13000" t="26000" r="15000" b="10000"/>
          <a:stretch>
            <a:fillRect/>
          </a:stretch>
        </p:blipFill>
        <p:spPr bwMode="auto">
          <a:xfrm>
            <a:off x="1066800" y="1371600"/>
            <a:ext cx="7810500" cy="5410200"/>
          </a:xfrm>
          <a:prstGeom prst="rect">
            <a:avLst/>
          </a:prstGeom>
          <a:noFill/>
          <a:ln w="9525">
            <a:noFill/>
            <a:miter lim="800000"/>
            <a:headEnd/>
            <a:tailEnd/>
          </a:ln>
          <a:effectLst/>
        </p:spPr>
      </p:pic>
      <p:sp>
        <p:nvSpPr>
          <p:cNvPr id="5" name="TextBox 4"/>
          <p:cNvSpPr txBox="1"/>
          <p:nvPr/>
        </p:nvSpPr>
        <p:spPr>
          <a:xfrm>
            <a:off x="0" y="1371601"/>
            <a:ext cx="1676400" cy="36625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latin typeface="Times New Roman" pitchFamily="18" charset="0"/>
                <a:cs typeface="Times New Roman" pitchFamily="18" charset="0"/>
              </a:rPr>
              <a:t>CLEFT RAPIDLY ENLARGING-ONE THIRD OF ROOT FORMED</a:t>
            </a:r>
          </a:p>
          <a:p>
            <a:r>
              <a:rPr lang="en-US" sz="2000" b="1" dirty="0" smtClean="0">
                <a:latin typeface="Times New Roman" pitchFamily="18" charset="0"/>
                <a:cs typeface="Times New Roman" pitchFamily="18" charset="0"/>
              </a:rPr>
              <a:t>15.8+- 1.4 yrs</a:t>
            </a:r>
          </a:p>
          <a:p>
            <a:r>
              <a:rPr lang="en-US" sz="2000" b="1" dirty="0" smtClean="0">
                <a:latin typeface="Times New Roman" pitchFamily="18" charset="0"/>
                <a:cs typeface="Times New Roman" pitchFamily="18" charset="0"/>
              </a:rPr>
              <a:t>5.3+- 2.1 yrs</a:t>
            </a:r>
            <a:endParaRPr lang="en-US" dirty="0" smtClean="0"/>
          </a:p>
          <a:p>
            <a:endParaRPr lang="en-US" dirty="0" smtClean="0"/>
          </a:p>
          <a:p>
            <a:endParaRPr lang="en-US" dirty="0" smtClean="0"/>
          </a:p>
          <a:p>
            <a:endParaRPr lang="en-US" dirty="0"/>
          </a:p>
        </p:txBody>
      </p:sp>
      <p:sp>
        <p:nvSpPr>
          <p:cNvPr id="6" name="TextBox 5"/>
          <p:cNvSpPr txBox="1"/>
          <p:nvPr/>
        </p:nvSpPr>
        <p:spPr>
          <a:xfrm>
            <a:off x="2895600" y="1447800"/>
            <a:ext cx="1447800" cy="2246769"/>
          </a:xfrm>
          <a:prstGeom prst="rect">
            <a:avLst/>
          </a:prstGeom>
          <a:solidFill>
            <a:schemeClr val="accent2">
              <a:lumMod val="20000"/>
              <a:lumOff val="80000"/>
            </a:schemeClr>
          </a:solidFill>
        </p:spPr>
        <p:txBody>
          <a:bodyPr wrap="square" rtlCol="0">
            <a:spAutoFit/>
          </a:bodyPr>
          <a:lstStyle/>
          <a:p>
            <a:r>
              <a:rPr lang="en-US" sz="2000" b="1" dirty="0" smtClean="0">
                <a:latin typeface="Times New Roman" pitchFamily="18" charset="0"/>
                <a:cs typeface="Times New Roman" pitchFamily="18" charset="0"/>
              </a:rPr>
              <a:t>HALF ROOT FORMED</a:t>
            </a:r>
          </a:p>
          <a:p>
            <a:r>
              <a:rPr lang="en-US" sz="2000" b="1" dirty="0" smtClean="0">
                <a:latin typeface="Times New Roman" pitchFamily="18" charset="0"/>
                <a:cs typeface="Times New Roman" pitchFamily="18" charset="0"/>
              </a:rPr>
              <a:t>17.2+- 1.2 yrs</a:t>
            </a:r>
          </a:p>
          <a:p>
            <a:r>
              <a:rPr lang="en-US" sz="2000" b="1" dirty="0" smtClean="0">
                <a:latin typeface="Times New Roman" pitchFamily="18" charset="0"/>
                <a:cs typeface="Times New Roman" pitchFamily="18" charset="0"/>
              </a:rPr>
              <a:t>8.6+-1.5 yrs </a:t>
            </a:r>
            <a:endParaRPr lang="en-US" sz="2000" b="1" dirty="0">
              <a:latin typeface="Times New Roman" pitchFamily="18" charset="0"/>
              <a:cs typeface="Times New Roman" pitchFamily="18" charset="0"/>
            </a:endParaRPr>
          </a:p>
        </p:txBody>
      </p:sp>
      <p:sp>
        <p:nvSpPr>
          <p:cNvPr id="7" name="TextBox 6"/>
          <p:cNvSpPr txBox="1"/>
          <p:nvPr/>
        </p:nvSpPr>
        <p:spPr>
          <a:xfrm>
            <a:off x="5943600" y="1524000"/>
            <a:ext cx="1447800" cy="255454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latin typeface="Times New Roman" pitchFamily="18" charset="0"/>
                <a:cs typeface="Times New Roman" pitchFamily="18" charset="0"/>
              </a:rPr>
              <a:t>TWO THIRD ROOT FORMED</a:t>
            </a:r>
          </a:p>
          <a:p>
            <a:r>
              <a:rPr lang="en-US" sz="2000" b="1" dirty="0" smtClean="0">
                <a:latin typeface="Times New Roman" pitchFamily="18" charset="0"/>
                <a:cs typeface="Times New Roman" pitchFamily="18" charset="0"/>
              </a:rPr>
              <a:t>17.8+- 1.2 yr</a:t>
            </a:r>
          </a:p>
          <a:p>
            <a:r>
              <a:rPr lang="en-US" sz="2000" b="1" dirty="0" smtClean="0">
                <a:latin typeface="Times New Roman" pitchFamily="18" charset="0"/>
                <a:cs typeface="Times New Roman" pitchFamily="18" charset="0"/>
              </a:rPr>
              <a:t>12.9+- 1.2 yr</a:t>
            </a:r>
            <a:endParaRPr lang="en-US" b="1" dirty="0">
              <a:latin typeface="Times New Roman" pitchFamily="18" charset="0"/>
              <a:cs typeface="Times New Roman" pitchFamily="18" charset="0"/>
            </a:endParaRPr>
          </a:p>
        </p:txBody>
      </p:sp>
      <p:sp>
        <p:nvSpPr>
          <p:cNvPr id="8" name="TextBox 7"/>
          <p:cNvSpPr txBox="1"/>
          <p:nvPr/>
        </p:nvSpPr>
        <p:spPr>
          <a:xfrm>
            <a:off x="685800" y="4343400"/>
            <a:ext cx="2209800" cy="1323439"/>
          </a:xfrm>
          <a:prstGeom prst="rect">
            <a:avLst/>
          </a:prstGeom>
          <a:solidFill>
            <a:schemeClr val="bg2">
              <a:lumMod val="75000"/>
            </a:schemeClr>
          </a:solidFill>
        </p:spPr>
        <p:txBody>
          <a:bodyPr wrap="square" rtlCol="0">
            <a:spAutoFit/>
          </a:bodyPr>
          <a:lstStyle/>
          <a:p>
            <a:r>
              <a:rPr lang="en-US"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DIVERTING ROOT CANAL</a:t>
            </a:r>
          </a:p>
          <a:p>
            <a:r>
              <a:rPr lang="en-US" sz="2000" b="1" dirty="0" smtClean="0">
                <a:latin typeface="Times New Roman" pitchFamily="18" charset="0"/>
                <a:cs typeface="Times New Roman" pitchFamily="18" charset="0"/>
              </a:rPr>
              <a:t>18.5+- 1.1 yr</a:t>
            </a:r>
          </a:p>
          <a:p>
            <a:r>
              <a:rPr lang="en-US" sz="2000" b="1" dirty="0" smtClean="0">
                <a:latin typeface="Times New Roman" pitchFamily="18" charset="0"/>
                <a:cs typeface="Times New Roman" pitchFamily="18" charset="0"/>
              </a:rPr>
              <a:t>15.4+- 1.5 yr</a:t>
            </a:r>
            <a:endParaRPr lang="en-US" b="1" dirty="0">
              <a:latin typeface="Times New Roman" pitchFamily="18" charset="0"/>
              <a:cs typeface="Times New Roman" pitchFamily="18" charset="0"/>
            </a:endParaRPr>
          </a:p>
        </p:txBody>
      </p:sp>
      <p:sp>
        <p:nvSpPr>
          <p:cNvPr id="9" name="TextBox 8"/>
          <p:cNvSpPr txBox="1"/>
          <p:nvPr/>
        </p:nvSpPr>
        <p:spPr>
          <a:xfrm>
            <a:off x="7010400" y="4191000"/>
            <a:ext cx="184731" cy="369332"/>
          </a:xfrm>
          <a:prstGeom prst="rect">
            <a:avLst/>
          </a:prstGeom>
          <a:noFill/>
        </p:spPr>
        <p:txBody>
          <a:bodyPr wrap="none" rtlCol="0">
            <a:spAutoFit/>
          </a:bodyPr>
          <a:lstStyle/>
          <a:p>
            <a:endParaRPr lang="en-US" dirty="0"/>
          </a:p>
        </p:txBody>
      </p:sp>
      <p:sp>
        <p:nvSpPr>
          <p:cNvPr id="10" name="TextBox 9"/>
          <p:cNvSpPr txBox="1"/>
          <p:nvPr/>
        </p:nvSpPr>
        <p:spPr>
          <a:xfrm>
            <a:off x="6781800" y="4191000"/>
            <a:ext cx="2362200" cy="1569660"/>
          </a:xfrm>
          <a:prstGeom prst="rect">
            <a:avLst/>
          </a:prstGeom>
          <a:solidFill>
            <a:schemeClr val="tx2">
              <a:lumMod val="40000"/>
              <a:lumOff val="60000"/>
            </a:schemeClr>
          </a:solidFill>
        </p:spPr>
        <p:txBody>
          <a:bodyPr wrap="square" rtlCol="0">
            <a:spAutoFit/>
          </a:bodyPr>
          <a:lstStyle/>
          <a:p>
            <a:r>
              <a:rPr lang="en-US" sz="2400" b="1" dirty="0" smtClean="0">
                <a:latin typeface="Times New Roman" pitchFamily="18" charset="0"/>
                <a:cs typeface="Times New Roman" pitchFamily="18" charset="0"/>
              </a:rPr>
              <a:t>CONVERGING ROOT CANAL</a:t>
            </a:r>
          </a:p>
          <a:p>
            <a:r>
              <a:rPr lang="en-US" sz="2400" b="1" dirty="0" smtClean="0">
                <a:latin typeface="Times New Roman" pitchFamily="18" charset="0"/>
                <a:cs typeface="Times New Roman" pitchFamily="18" charset="0"/>
              </a:rPr>
              <a:t>19.2+- 1.2 yr</a:t>
            </a:r>
          </a:p>
          <a:p>
            <a:r>
              <a:rPr lang="en-US" sz="2400" b="1" smtClean="0">
                <a:latin typeface="Times New Roman" pitchFamily="18" charset="0"/>
                <a:cs typeface="Times New Roman" pitchFamily="18" charset="0"/>
              </a:rPr>
              <a:t>16.1+- 2.1 yr</a:t>
            </a:r>
            <a:endParaRPr lang="en-US" sz="2400" b="1"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fld id="{5DB6C32A-E9D9-4C7D-8982-632C4931C916}" type="slidenum">
              <a:rPr lang="en-US" smtClean="0"/>
              <a:pPr/>
              <a:t>51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10"/>
                                        </p:tgtEl>
                                        <p:attrNameLst>
                                          <p:attrName>ppt_x</p:attrName>
                                        </p:attrNameLst>
                                      </p:cBhvr>
                                      <p:tavLst>
                                        <p:tav tm="0">
                                          <p:val>
                                            <p:strVal val="ppt_x"/>
                                          </p:val>
                                        </p:tav>
                                        <p:tav tm="100000">
                                          <p:val>
                                            <p:strVal val="ppt_x"/>
                                          </p:val>
                                        </p:tav>
                                      </p:tavLst>
                                    </p:anim>
                                    <p:anim calcmode="lin" valueType="num">
                                      <p:cBhvr additive="base">
                                        <p:cTn id="61" dur="500"/>
                                        <p:tgtEl>
                                          <p:spTgt spid="10"/>
                                        </p:tgtEl>
                                        <p:attrNameLst>
                                          <p:attrName>ppt_y</p:attrName>
                                        </p:attrNameLst>
                                      </p:cBhvr>
                                      <p:tavLst>
                                        <p:tav tm="0">
                                          <p:val>
                                            <p:strVal val="ppt_y"/>
                                          </p:val>
                                        </p:tav>
                                        <p:tav tm="100000">
                                          <p:val>
                                            <p:strVal val="1+ppt_h/2"/>
                                          </p:val>
                                        </p:tav>
                                      </p:tavLst>
                                    </p:anim>
                                    <p:set>
                                      <p:cBhvr>
                                        <p:cTn id="6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0" grpId="0" animBg="1"/>
      <p:bldP spid="10" grpId="1"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5"/>
                </a:solidFill>
                <a:latin typeface="Times New Roman" pitchFamily="18" charset="0"/>
                <a:cs typeface="Times New Roman" pitchFamily="18" charset="0"/>
              </a:rPr>
              <a:t> </a:t>
            </a:r>
            <a:r>
              <a:rPr lang="en-US" sz="4000" b="1" dirty="0" smtClean="0">
                <a:solidFill>
                  <a:srgbClr val="00B050"/>
                </a:solidFill>
                <a:latin typeface="Times New Roman" pitchFamily="18" charset="0"/>
                <a:cs typeface="Times New Roman" pitchFamily="18" charset="0"/>
              </a:rPr>
              <a:t>VAN HEERDEN </a:t>
            </a:r>
            <a:r>
              <a:rPr lang="en-US" sz="5400" b="1" dirty="0" smtClean="0">
                <a:solidFill>
                  <a:srgbClr val="00B050"/>
                </a:solidFill>
                <a:latin typeface="Times New Roman" pitchFamily="18" charset="0"/>
                <a:cs typeface="Times New Roman" pitchFamily="18" charset="0"/>
              </a:rPr>
              <a:t>system</a:t>
            </a:r>
            <a:r>
              <a:rPr lang="en-US" sz="4400" b="1" dirty="0" smtClean="0">
                <a:solidFill>
                  <a:srgbClr val="00B050"/>
                </a:solidFill>
                <a:latin typeface="Times New Roman" pitchFamily="18" charset="0"/>
                <a:cs typeface="Times New Roman" pitchFamily="18" charset="0"/>
              </a:rPr>
              <a:t>:</a:t>
            </a:r>
            <a:endParaRPr lang="en-US" sz="40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b="1" dirty="0" smtClean="0">
                <a:latin typeface="Times New Roman" pitchFamily="18" charset="0"/>
                <a:cs typeface="Times New Roman" pitchFamily="18" charset="0"/>
              </a:rPr>
              <a:t>The development of the </a:t>
            </a:r>
            <a:r>
              <a:rPr lang="en-US" b="1" dirty="0" err="1" smtClean="0">
                <a:latin typeface="Times New Roman" pitchFamily="18" charset="0"/>
                <a:cs typeface="Times New Roman" pitchFamily="18" charset="0"/>
              </a:rPr>
              <a:t>mesial</a:t>
            </a:r>
            <a:r>
              <a:rPr lang="en-US" b="1" dirty="0" smtClean="0">
                <a:latin typeface="Times New Roman" pitchFamily="18" charset="0"/>
                <a:cs typeface="Times New Roman" pitchFamily="18" charset="0"/>
              </a:rPr>
              <a:t> root of third molar is done to determine the age. This system was done using panoramic radiograph.</a:t>
            </a:r>
          </a:p>
          <a:p>
            <a:pPr>
              <a:buFont typeface="Wingdings" pitchFamily="2" charset="2"/>
              <a:buChar char="Ø"/>
            </a:pPr>
            <a:endParaRPr lang="en-US" b="1" dirty="0" smtClean="0">
              <a:latin typeface="Times New Roman" pitchFamily="18" charset="0"/>
              <a:cs typeface="Times New Roman" pitchFamily="18" charset="0"/>
            </a:endParaRPr>
          </a:p>
          <a:p>
            <a:pPr>
              <a:buFont typeface="Wingdings" pitchFamily="2" charset="2"/>
              <a:buChar char="Ø"/>
            </a:pPr>
            <a:r>
              <a:rPr lang="en-US" b="1" dirty="0" smtClean="0">
                <a:latin typeface="Times New Roman" pitchFamily="18" charset="0"/>
                <a:cs typeface="Times New Roman" pitchFamily="18" charset="0"/>
              </a:rPr>
              <a:t>The males and females were surveyed separately and no significant differences were found between them.</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52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98080" cy="1143000"/>
          </a:xfrm>
        </p:spPr>
        <p:txBody>
          <a:bodyPr>
            <a:noAutofit/>
          </a:bodyPr>
          <a:lstStyle/>
          <a:p>
            <a:pPr algn="ctr"/>
            <a:r>
              <a:rPr lang="en-US" sz="4800" b="1" dirty="0" smtClean="0">
                <a:solidFill>
                  <a:srgbClr val="C00000"/>
                </a:solidFill>
                <a:latin typeface="Times New Roman" pitchFamily="18" charset="0"/>
                <a:cs typeface="Times New Roman" pitchFamily="18" charset="0"/>
              </a:rPr>
              <a:t>CAMERIERE METHOD</a:t>
            </a: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90600" y="1143000"/>
            <a:ext cx="8153400" cy="5410200"/>
          </a:xfrm>
        </p:spPr>
        <p:txBody>
          <a:bodyPr>
            <a:noAutofit/>
          </a:bodyPr>
          <a:lstStyle/>
          <a:p>
            <a:pPr>
              <a:buFont typeface="Wingdings" pitchFamily="2" charset="2"/>
              <a:buChar char="Ø"/>
            </a:pPr>
            <a:r>
              <a:rPr lang="en-US" b="1" dirty="0" smtClean="0">
                <a:latin typeface="Times New Roman" pitchFamily="18" charset="0"/>
                <a:cs typeface="Times New Roman" pitchFamily="18" charset="0"/>
              </a:rPr>
              <a:t>The method is based upon measuring the completeness of apical development via a computer method and all studies to date show a very strong correlation to chronological age.</a:t>
            </a:r>
          </a:p>
          <a:p>
            <a:pPr>
              <a:buFont typeface="Wingdings" pitchFamily="2" charset="2"/>
              <a:buChar char="Ø"/>
            </a:pPr>
            <a:r>
              <a:rPr lang="en-US" b="1" dirty="0" smtClean="0">
                <a:latin typeface="Times New Roman" pitchFamily="18" charset="0"/>
                <a:cs typeface="Times New Roman" pitchFamily="18" charset="0"/>
              </a:rPr>
              <a:t>The aim of the present study was to evaluate the suitability of using </a:t>
            </a:r>
            <a:r>
              <a:rPr lang="en-US" b="1" dirty="0" err="1" smtClean="0">
                <a:latin typeface="Times New Roman" pitchFamily="18" charset="0"/>
                <a:cs typeface="Times New Roman" pitchFamily="18" charset="0"/>
              </a:rPr>
              <a:t>Cameriere</a:t>
            </a:r>
            <a:r>
              <a:rPr lang="en-US" b="1" dirty="0" smtClean="0">
                <a:latin typeface="Times New Roman" pitchFamily="18" charset="0"/>
                <a:cs typeface="Times New Roman" pitchFamily="18" charset="0"/>
              </a:rPr>
              <a:t> method standards in a sample of Egyptian children through analysis of panoramic X-ray on teeth.</a:t>
            </a:r>
          </a:p>
          <a:p>
            <a:pPr>
              <a:buFont typeface="Wingdings" pitchFamily="2" charset="2"/>
              <a:buChar char="Ø"/>
            </a:pP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53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5719"/>
          </a:xfrm>
        </p:spPr>
        <p:txBody>
          <a:bodyPr>
            <a:normAutofit fontScale="90000"/>
          </a:bodyPr>
          <a:lstStyle/>
          <a:p>
            <a:endParaRPr lang="en-US" dirty="0"/>
          </a:p>
        </p:txBody>
      </p:sp>
      <p:sp>
        <p:nvSpPr>
          <p:cNvPr id="3" name="Content Placeholder 2"/>
          <p:cNvSpPr>
            <a:spLocks noGrp="1"/>
          </p:cNvSpPr>
          <p:nvPr>
            <p:ph idx="1"/>
          </p:nvPr>
        </p:nvSpPr>
        <p:spPr>
          <a:xfrm>
            <a:off x="990600" y="304800"/>
            <a:ext cx="8153400" cy="6553200"/>
          </a:xfrm>
        </p:spPr>
        <p:txBody>
          <a:bodyPr>
            <a:normAutofit/>
          </a:bodyPr>
          <a:lstStyle/>
          <a:p>
            <a:pPr>
              <a:buFont typeface="Wingdings" pitchFamily="2" charset="2"/>
              <a:buChar char="Ø"/>
            </a:pPr>
            <a:r>
              <a:rPr lang="en-US" b="1" dirty="0" smtClean="0">
                <a:latin typeface="Times New Roman" pitchFamily="18" charset="0"/>
                <a:cs typeface="Times New Roman" pitchFamily="18" charset="0"/>
              </a:rPr>
              <a:t>The number of teeth with complete root development, apical ends of the roots completely closed (N0), was calculated.</a:t>
            </a:r>
          </a:p>
          <a:p>
            <a:pPr>
              <a:buFont typeface="Wingdings" pitchFamily="2" charset="2"/>
              <a:buChar char="Ø"/>
            </a:pPr>
            <a:r>
              <a:rPr lang="en-US" b="1" dirty="0" smtClean="0">
                <a:latin typeface="Times New Roman" pitchFamily="18" charset="0"/>
                <a:cs typeface="Times New Roman" pitchFamily="18" charset="0"/>
              </a:rPr>
              <a:t>the teeth with incomplete root development and therefore with open apices, were considered. </a:t>
            </a:r>
          </a:p>
          <a:p>
            <a:pPr>
              <a:buFont typeface="Wingdings" pitchFamily="2" charset="2"/>
              <a:buChar char="Ø"/>
            </a:pPr>
            <a:r>
              <a:rPr lang="en-US" b="1" dirty="0" smtClean="0">
                <a:latin typeface="Times New Roman" pitchFamily="18" charset="0"/>
                <a:cs typeface="Times New Roman" pitchFamily="18" charset="0"/>
              </a:rPr>
              <a:t>For teeth with one root, the distance (Ai, </a:t>
            </a:r>
            <a:r>
              <a:rPr lang="en-US" b="1" dirty="0" err="1" smtClean="0">
                <a:latin typeface="Times New Roman" pitchFamily="18" charset="0"/>
                <a:cs typeface="Times New Roman" pitchFamily="18" charset="0"/>
              </a:rPr>
              <a:t>i</a:t>
            </a:r>
            <a:r>
              <a:rPr lang="en-US" b="1" dirty="0" smtClean="0">
                <a:latin typeface="Times New Roman" pitchFamily="18" charset="0"/>
                <a:cs typeface="Times New Roman" pitchFamily="18" charset="0"/>
              </a:rPr>
              <a:t>=1,...,5) between the inner sides of the open apex was measured. </a:t>
            </a:r>
          </a:p>
          <a:p>
            <a:pPr>
              <a:buFont typeface="Wingdings" pitchFamily="2" charset="2"/>
              <a:buChar char="Ø"/>
            </a:pPr>
            <a:r>
              <a:rPr lang="en-US" b="1" dirty="0" smtClean="0">
                <a:latin typeface="Times New Roman" pitchFamily="18" charset="0"/>
                <a:cs typeface="Times New Roman" pitchFamily="18" charset="0"/>
              </a:rPr>
              <a:t>For teeth with two roots (Ai, </a:t>
            </a:r>
            <a:r>
              <a:rPr lang="en-US" b="1" dirty="0" err="1" smtClean="0">
                <a:latin typeface="Times New Roman" pitchFamily="18" charset="0"/>
                <a:cs typeface="Times New Roman" pitchFamily="18" charset="0"/>
              </a:rPr>
              <a:t>i</a:t>
            </a:r>
            <a:r>
              <a:rPr lang="en-US" b="1" dirty="0" smtClean="0">
                <a:latin typeface="Times New Roman" pitchFamily="18" charset="0"/>
                <a:cs typeface="Times New Roman" pitchFamily="18" charset="0"/>
              </a:rPr>
              <a:t>=6, 7), the sum of the distances between the inner sides of the two open apices was calculated.</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54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srcRect l="22569" t="36508" r="17907" b="17460"/>
          <a:stretch>
            <a:fillRect/>
          </a:stretch>
        </p:blipFill>
        <p:spPr bwMode="auto">
          <a:xfrm>
            <a:off x="13138" y="0"/>
            <a:ext cx="9130862" cy="6858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DB6C32A-E9D9-4C7D-8982-632C4931C916}" type="slidenum">
              <a:rPr lang="en-US" smtClean="0"/>
              <a:pPr/>
              <a:t>55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82562"/>
          </a:xfrm>
        </p:spPr>
        <p:txBody>
          <a:bodyPr>
            <a:normAutofit fontScale="90000"/>
          </a:bodyPr>
          <a:lstStyle/>
          <a:p>
            <a:endParaRPr lang="en-US" dirty="0"/>
          </a:p>
        </p:txBody>
      </p:sp>
      <p:sp>
        <p:nvSpPr>
          <p:cNvPr id="3" name="Content Placeholder 2"/>
          <p:cNvSpPr>
            <a:spLocks noGrp="1"/>
          </p:cNvSpPr>
          <p:nvPr>
            <p:ph idx="1"/>
          </p:nvPr>
        </p:nvSpPr>
        <p:spPr>
          <a:xfrm>
            <a:off x="914400" y="381000"/>
            <a:ext cx="7866888" cy="6172200"/>
          </a:xfrm>
        </p:spPr>
        <p:txBody>
          <a:bodyPr>
            <a:normAutofit/>
          </a:bodyPr>
          <a:lstStyle/>
          <a:p>
            <a:pPr>
              <a:buFont typeface="Wingdings" pitchFamily="2" charset="2"/>
              <a:buChar char="Ø"/>
            </a:pPr>
            <a:r>
              <a:rPr lang="en-US" b="1" dirty="0" smtClean="0">
                <a:latin typeface="Times New Roman" pitchFamily="18" charset="0"/>
                <a:cs typeface="Times New Roman" pitchFamily="18" charset="0"/>
              </a:rPr>
              <a:t>linear regression formula was used:</a:t>
            </a:r>
          </a:p>
          <a:p>
            <a:pPr>
              <a:buNone/>
            </a:pPr>
            <a:endParaRPr lang="en-US"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Age = 8.971 + 0.375 x g + 1.631 x 5 +</a:t>
            </a:r>
          </a:p>
          <a:p>
            <a:pPr>
              <a:buNone/>
            </a:pPr>
            <a:r>
              <a:rPr lang="pt-BR" b="1" dirty="0" smtClean="0">
                <a:latin typeface="Times New Roman" pitchFamily="18" charset="0"/>
                <a:cs typeface="Times New Roman" pitchFamily="18" charset="0"/>
              </a:rPr>
              <a:t>             0.674 N0 -1.034 s - 0.176 s x N0</a:t>
            </a: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pPr>
              <a:buFont typeface="Wingdings" pitchFamily="2" charset="2"/>
              <a:buChar char="Ø"/>
            </a:pPr>
            <a:r>
              <a:rPr lang="en-US" b="1" dirty="0" smtClean="0">
                <a:latin typeface="Times New Roman" pitchFamily="18" charset="0"/>
                <a:cs typeface="Times New Roman" pitchFamily="18" charset="0"/>
              </a:rPr>
              <a:t>where g is a variable equal to 1 for boys and 0 for girls. Thus the equation points out to advanced dental maturity for girls at all ages.</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56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srcRect l="14236" t="17460" r="11954" b="12698"/>
          <a:stretch>
            <a:fillRect/>
          </a:stretch>
        </p:blipFill>
        <p:spPr bwMode="auto">
          <a:xfrm>
            <a:off x="0" y="0"/>
            <a:ext cx="9144000" cy="6774426"/>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DB6C32A-E9D9-4C7D-8982-632C4931C916}" type="slidenum">
              <a:rPr lang="en-US" smtClean="0"/>
              <a:pPr/>
              <a:t>57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498080" cy="1143000"/>
          </a:xfrm>
        </p:spPr>
        <p:txBody>
          <a:bodyPr>
            <a:normAutofit/>
          </a:bodyPr>
          <a:lstStyle/>
          <a:p>
            <a:pPr algn="ctr"/>
            <a:r>
              <a:rPr lang="en-US" sz="5400" b="1" dirty="0" smtClean="0">
                <a:solidFill>
                  <a:srgbClr val="C00000"/>
                </a:solidFill>
                <a:latin typeface="Times New Roman" pitchFamily="18" charset="0"/>
                <a:cs typeface="Times New Roman" pitchFamily="18" charset="0"/>
              </a:rPr>
              <a:t>SKELETAL AGE</a:t>
            </a:r>
            <a:endParaRPr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66800" y="990600"/>
            <a:ext cx="8077200" cy="5867400"/>
          </a:xfrm>
        </p:spPr>
        <p:txBody>
          <a:bodyPr>
            <a:normAutofit/>
          </a:bodyPr>
          <a:lstStyle/>
          <a:p>
            <a:pPr>
              <a:buFont typeface="Wingdings" pitchFamily="2" charset="2"/>
              <a:buChar char="Ø"/>
            </a:pPr>
            <a:r>
              <a:rPr lang="en-US" sz="2800" b="1" dirty="0" smtClean="0">
                <a:latin typeface="Times New Roman" pitchFamily="18" charset="0"/>
                <a:cs typeface="Times New Roman" pitchFamily="18" charset="0"/>
              </a:rPr>
              <a:t>The stages of growth can be accurately  determined using method base on the skeletal maturation indicators.</a:t>
            </a:r>
          </a:p>
          <a:p>
            <a:pPr>
              <a:buFont typeface="Wingdings" pitchFamily="2" charset="2"/>
              <a:buChar char="Ø"/>
            </a:pPr>
            <a:r>
              <a:rPr lang="en-US" sz="2800" b="1" dirty="0" smtClean="0">
                <a:latin typeface="Times New Roman" pitchFamily="18" charset="0"/>
                <a:cs typeface="Times New Roman" pitchFamily="18" charset="0"/>
              </a:rPr>
              <a:t>Anatomical region suitable for skeletal   maturational assessment should have ideally</a:t>
            </a:r>
          </a:p>
          <a:p>
            <a:pPr marL="596646" indent="-514350">
              <a:buFont typeface="+mj-lt"/>
              <a:buAutoNum type="arabicParenR"/>
            </a:pPr>
            <a:r>
              <a:rPr lang="en-US" sz="2800" b="1" dirty="0" smtClean="0">
                <a:latin typeface="Times New Roman" pitchFamily="18" charset="0"/>
                <a:cs typeface="Times New Roman" pitchFamily="18" charset="0"/>
              </a:rPr>
              <a:t>   Region should be small to restrict radiation exposure and expense</a:t>
            </a:r>
          </a:p>
          <a:p>
            <a:pPr marL="596646" indent="-514350">
              <a:buFont typeface="+mj-lt"/>
              <a:buAutoNum type="arabicParenR"/>
            </a:pPr>
            <a:r>
              <a:rPr lang="en-US" sz="2800" b="1" dirty="0" smtClean="0">
                <a:latin typeface="Times New Roman" pitchFamily="18" charset="0"/>
                <a:cs typeface="Times New Roman" pitchFamily="18" charset="0"/>
              </a:rPr>
              <a:t>   Should have many ossification centers which ossify at separate times and which can be standardized.</a:t>
            </a:r>
          </a:p>
          <a:p>
            <a:pPr marL="596646" indent="-514350">
              <a:buFont typeface="+mj-lt"/>
              <a:buAutoNum type="arabicParenR"/>
            </a:pPr>
            <a:r>
              <a:rPr lang="en-US" sz="2800" b="1" dirty="0" smtClean="0">
                <a:latin typeface="Times New Roman" pitchFamily="18" charset="0"/>
                <a:cs typeface="Times New Roman" pitchFamily="18" charset="0"/>
              </a:rPr>
              <a:t>   Region should be easily accessible.   </a:t>
            </a:r>
          </a:p>
          <a:p>
            <a:pPr>
              <a:buNone/>
            </a:pPr>
            <a:endParaRPr lang="en-US" sz="28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58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98080" cy="1143000"/>
          </a:xfrm>
        </p:spPr>
        <p:txBody>
          <a:bodyPr>
            <a:normAutofit fontScale="90000"/>
          </a:bodyPr>
          <a:lstStyle/>
          <a:p>
            <a:pPr algn="ctr"/>
            <a:r>
              <a:rPr lang="en-US" b="1" dirty="0" smtClean="0">
                <a:latin typeface="Times New Roman" pitchFamily="18" charset="0"/>
                <a:cs typeface="Times New Roman" pitchFamily="18" charset="0"/>
              </a:rPr>
              <a:t>Regions normally used for age assessment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447800"/>
            <a:ext cx="8153400" cy="5410200"/>
          </a:xfrm>
        </p:spPr>
        <p:txBody>
          <a:bodyPr>
            <a:normAutofit fontScale="92500" lnSpcReduction="20000"/>
          </a:bodyPr>
          <a:lstStyle/>
          <a:p>
            <a:pPr>
              <a:buFont typeface="Wingdings" pitchFamily="2" charset="2"/>
              <a:buChar char="Ø"/>
            </a:pPr>
            <a:r>
              <a:rPr lang="en-US" b="1" dirty="0" smtClean="0">
                <a:latin typeface="Times New Roman" pitchFamily="18" charset="0"/>
                <a:cs typeface="Times New Roman" pitchFamily="18" charset="0"/>
              </a:rPr>
              <a:t>Head and neck : Skull</a:t>
            </a:r>
          </a:p>
          <a:p>
            <a:pPr>
              <a:buNone/>
            </a:pPr>
            <a:r>
              <a:rPr lang="en-US" b="1" dirty="0" smtClean="0">
                <a:latin typeface="Times New Roman" pitchFamily="18" charset="0"/>
                <a:cs typeface="Times New Roman" pitchFamily="18" charset="0"/>
              </a:rPr>
              <a:t>                                Cervical Vertebrae</a:t>
            </a:r>
          </a:p>
          <a:p>
            <a:pPr>
              <a:buFont typeface="Wingdings" pitchFamily="2" charset="2"/>
              <a:buChar char="Ø"/>
            </a:pPr>
            <a:r>
              <a:rPr lang="en-US" b="1" dirty="0" smtClean="0">
                <a:latin typeface="Times New Roman" pitchFamily="18" charset="0"/>
                <a:cs typeface="Times New Roman" pitchFamily="18" charset="0"/>
              </a:rPr>
              <a:t>Upper limb :   Shoulder joint-scapula</a:t>
            </a:r>
          </a:p>
          <a:p>
            <a:pPr>
              <a:buNone/>
            </a:pPr>
            <a:r>
              <a:rPr lang="en-US" b="1" dirty="0" smtClean="0">
                <a:latin typeface="Times New Roman" pitchFamily="18" charset="0"/>
                <a:cs typeface="Times New Roman" pitchFamily="18" charset="0"/>
              </a:rPr>
              <a:t>                           Elbow</a:t>
            </a:r>
          </a:p>
          <a:p>
            <a:pPr>
              <a:buNone/>
            </a:pPr>
            <a:r>
              <a:rPr lang="en-US" b="1" dirty="0" smtClean="0">
                <a:latin typeface="Times New Roman" pitchFamily="18" charset="0"/>
                <a:cs typeface="Times New Roman" pitchFamily="18" charset="0"/>
              </a:rPr>
              <a:t>                           Hand wrist and fingers</a:t>
            </a:r>
          </a:p>
          <a:p>
            <a:pPr>
              <a:buFont typeface="Wingdings" pitchFamily="2" charset="2"/>
              <a:buChar char="Ø"/>
            </a:pPr>
            <a:r>
              <a:rPr lang="en-US" b="1" dirty="0" smtClean="0">
                <a:latin typeface="Times New Roman" pitchFamily="18" charset="0"/>
                <a:cs typeface="Times New Roman" pitchFamily="18" charset="0"/>
              </a:rPr>
              <a:t>Lower limb : Femur</a:t>
            </a:r>
          </a:p>
          <a:p>
            <a:pPr>
              <a:buNone/>
            </a:pPr>
            <a:r>
              <a:rPr lang="en-US" b="1" dirty="0" smtClean="0">
                <a:latin typeface="Times New Roman" pitchFamily="18" charset="0"/>
                <a:cs typeface="Times New Roman" pitchFamily="18" charset="0"/>
              </a:rPr>
              <a:t>                          Hip joint</a:t>
            </a:r>
          </a:p>
          <a:p>
            <a:pPr>
              <a:buNone/>
            </a:pPr>
            <a:r>
              <a:rPr lang="en-US" b="1" dirty="0" smtClean="0">
                <a:latin typeface="Times New Roman" pitchFamily="18" charset="0"/>
                <a:cs typeface="Times New Roman" pitchFamily="18" charset="0"/>
              </a:rPr>
              <a:t>                          Knee</a:t>
            </a:r>
          </a:p>
          <a:p>
            <a:pPr>
              <a:buNone/>
            </a:pPr>
            <a:r>
              <a:rPr lang="en-US" b="1" dirty="0" smtClean="0">
                <a:latin typeface="Times New Roman" pitchFamily="18" charset="0"/>
                <a:cs typeface="Times New Roman" pitchFamily="18" charset="0"/>
              </a:rPr>
              <a:t>                          Ankle</a:t>
            </a:r>
          </a:p>
          <a:p>
            <a:pPr>
              <a:buNone/>
            </a:pPr>
            <a:r>
              <a:rPr lang="en-US" b="1" dirty="0" smtClean="0">
                <a:latin typeface="Times New Roman" pitchFamily="18" charset="0"/>
                <a:cs typeface="Times New Roman" pitchFamily="18" charset="0"/>
              </a:rPr>
              <a:t>                          Foot-</a:t>
            </a:r>
            <a:r>
              <a:rPr lang="en-US" b="1" dirty="0" err="1" smtClean="0">
                <a:latin typeface="Times New Roman" pitchFamily="18" charset="0"/>
                <a:cs typeface="Times New Roman" pitchFamily="18" charset="0"/>
              </a:rPr>
              <a:t>tarsals</a:t>
            </a:r>
            <a:endParaRPr lang="en-US"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Metatarsals</a:t>
            </a:r>
          </a:p>
          <a:p>
            <a:pPr>
              <a:buNone/>
            </a:pPr>
            <a:r>
              <a:rPr lang="en-US" b="1" dirty="0" smtClean="0">
                <a:latin typeface="Times New Roman" pitchFamily="18" charset="0"/>
                <a:cs typeface="Times New Roman" pitchFamily="18" charset="0"/>
              </a:rPr>
              <a:t>                          Phalanges</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59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latin typeface="Arial Black" pitchFamily="34" charset="0"/>
              </a:rPr>
              <a:t> </a:t>
            </a:r>
            <a:r>
              <a:rPr lang="en-US" b="1" dirty="0" smtClean="0">
                <a:latin typeface="Times New Roman" pitchFamily="18" charset="0"/>
                <a:cs typeface="Times New Roman" pitchFamily="18" charset="0"/>
              </a:rPr>
              <a:t>Radiology plays an indispensable role in human age determination.</a:t>
            </a:r>
          </a:p>
          <a:p>
            <a:pPr>
              <a:buFont typeface="Wingdings" pitchFamily="2" charset="2"/>
              <a:buChar char="Ø"/>
            </a:pPr>
            <a:endParaRPr lang="en-US" b="1" dirty="0" smtClean="0">
              <a:latin typeface="Times New Roman" pitchFamily="18" charset="0"/>
              <a:cs typeface="Times New Roman" pitchFamily="18" charset="0"/>
            </a:endParaRPr>
          </a:p>
          <a:p>
            <a:pPr>
              <a:buFont typeface="Wingdings" pitchFamily="2" charset="2"/>
              <a:buChar char="Ø"/>
            </a:pPr>
            <a:r>
              <a:rPr lang="en-US" b="1" dirty="0" smtClean="0">
                <a:latin typeface="Times New Roman" pitchFamily="18" charset="0"/>
                <a:cs typeface="Times New Roman" pitchFamily="18" charset="0"/>
              </a:rPr>
              <a:t> The application of radiology in forensic science was introduced in the year 1896, just 1 year after the discovery of X-ray by Wilhelm Conrad Roentgen, to demonstrate the presence of lead bullets inside the head of the victim. </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53400" cy="838200"/>
          </a:xfrm>
        </p:spPr>
        <p:txBody>
          <a:bodyPr>
            <a:normAutofit/>
          </a:bodyPr>
          <a:lstStyle/>
          <a:p>
            <a:r>
              <a:rPr lang="en-US" sz="3600" b="1" dirty="0" smtClean="0">
                <a:solidFill>
                  <a:srgbClr val="0070C0"/>
                </a:solidFill>
                <a:latin typeface="Times New Roman" pitchFamily="18" charset="0"/>
                <a:cs typeface="Times New Roman" pitchFamily="18" charset="0"/>
              </a:rPr>
              <a:t>Distal ends of long bones of forearm </a:t>
            </a:r>
            <a:endParaRPr lang="en-US" sz="36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b="1" dirty="0" smtClean="0">
                <a:latin typeface="Times New Roman" pitchFamily="18" charset="0"/>
                <a:cs typeface="Times New Roman" pitchFamily="18" charset="0"/>
              </a:rPr>
              <a:t>the distal ends of radius and ulna, which are long bones of the forearm, were initially used for the purpose of skeletal age determination. </a:t>
            </a:r>
          </a:p>
          <a:p>
            <a:pPr>
              <a:buFont typeface="Wingdings" pitchFamily="2" charset="2"/>
              <a:buChar char="Ø"/>
            </a:pPr>
            <a:r>
              <a:rPr lang="en-US" b="1" dirty="0" smtClean="0">
                <a:latin typeface="Times New Roman" pitchFamily="18" charset="0"/>
                <a:cs typeface="Times New Roman" pitchFamily="18" charset="0"/>
              </a:rPr>
              <a:t>The method is rarely used nowadays and is of more interest for theoretical purpose than for its clinical applicability.</a:t>
            </a:r>
            <a:endParaRPr lang="en-US" b="1" dirty="0">
              <a:latin typeface="Times New Roman" pitchFamily="18" charset="0"/>
              <a:cs typeface="Times New Roman" pitchFamily="18" charset="0"/>
            </a:endParaRPr>
          </a:p>
        </p:txBody>
      </p:sp>
      <p:pic>
        <p:nvPicPr>
          <p:cNvPr id="2050" name="Picture 2" descr="C:\Users\Nethu\Documents\age estimation\picz\forearmhand-rotated.jpg"/>
          <p:cNvPicPr>
            <a:picLocks noChangeAspect="1" noChangeArrowheads="1"/>
          </p:cNvPicPr>
          <p:nvPr/>
        </p:nvPicPr>
        <p:blipFill>
          <a:blip r:embed="rId2"/>
          <a:srcRect/>
          <a:stretch>
            <a:fillRect/>
          </a:stretch>
        </p:blipFill>
        <p:spPr bwMode="auto">
          <a:xfrm>
            <a:off x="4282072" y="5029200"/>
            <a:ext cx="4861928" cy="1828801"/>
          </a:xfrm>
          <a:prstGeom prst="rect">
            <a:avLst/>
          </a:prstGeom>
          <a:noFill/>
        </p:spPr>
      </p:pic>
      <p:sp>
        <p:nvSpPr>
          <p:cNvPr id="5" name="Slide Number Placeholder 4"/>
          <p:cNvSpPr>
            <a:spLocks noGrp="1"/>
          </p:cNvSpPr>
          <p:nvPr>
            <p:ph type="sldNum" sz="quarter" idx="12"/>
          </p:nvPr>
        </p:nvSpPr>
        <p:spPr/>
        <p:txBody>
          <a:bodyPr/>
          <a:lstStyle/>
          <a:p>
            <a:fld id="{5DB6C32A-E9D9-4C7D-8982-632C4931C916}" type="slidenum">
              <a:rPr lang="en-US" smtClean="0"/>
              <a:pPr/>
              <a:t>60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98080" cy="1143000"/>
          </a:xfrm>
        </p:spPr>
        <p:txBody>
          <a:bodyPr/>
          <a:lstStyle/>
          <a:p>
            <a:pPr algn="ctr"/>
            <a:r>
              <a:rPr lang="en-US" b="1" dirty="0" smtClean="0">
                <a:solidFill>
                  <a:srgbClr val="0070C0"/>
                </a:solidFill>
                <a:latin typeface="Times New Roman" pitchFamily="18" charset="0"/>
                <a:cs typeface="Times New Roman" pitchFamily="18" charset="0"/>
              </a:rPr>
              <a:t>CARPALS</a:t>
            </a:r>
            <a:endParaRPr lang="en-US"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1143000" y="1066800"/>
            <a:ext cx="8001000" cy="5791200"/>
          </a:xfrm>
        </p:spPr>
        <p:txBody>
          <a:bodyPr>
            <a:normAutofit/>
          </a:bodyPr>
          <a:lstStyle/>
          <a:p>
            <a:pPr>
              <a:buFont typeface="Wingdings" pitchFamily="2" charset="2"/>
              <a:buChar char="Ø"/>
            </a:pPr>
            <a:r>
              <a:rPr lang="en-US" b="1" dirty="0" smtClean="0">
                <a:latin typeface="Times New Roman" pitchFamily="18" charset="0"/>
                <a:cs typeface="Times New Roman" pitchFamily="18" charset="0"/>
              </a:rPr>
              <a:t>They consists of eight small, irregularly shaped bones arranged in two rows</a:t>
            </a:r>
          </a:p>
          <a:p>
            <a:pPr marL="596646" indent="-514350">
              <a:buNone/>
            </a:pPr>
            <a:r>
              <a:rPr lang="en-US" b="1" dirty="0" smtClean="0">
                <a:solidFill>
                  <a:schemeClr val="accent6">
                    <a:lumMod val="60000"/>
                    <a:lumOff val="40000"/>
                  </a:schemeClr>
                </a:solidFill>
                <a:latin typeface="Times New Roman" pitchFamily="18" charset="0"/>
                <a:cs typeface="Times New Roman" pitchFamily="18" charset="0"/>
              </a:rPr>
              <a:t>1.</a:t>
            </a:r>
            <a:r>
              <a:rPr lang="en-US" b="1" dirty="0" smtClean="0">
                <a:latin typeface="Times New Roman" pitchFamily="18" charset="0"/>
                <a:cs typeface="Times New Roman" pitchFamily="18" charset="0"/>
              </a:rPr>
              <a:t>Proximal row : </a:t>
            </a:r>
            <a:r>
              <a:rPr lang="en-US" b="1" dirty="0" err="1" smtClean="0">
                <a:latin typeface="Times New Roman" pitchFamily="18" charset="0"/>
                <a:cs typeface="Times New Roman" pitchFamily="18" charset="0"/>
              </a:rPr>
              <a:t>Scaphoid</a:t>
            </a:r>
            <a:endParaRPr lang="en-US" b="1" dirty="0" smtClean="0">
              <a:latin typeface="Times New Roman" pitchFamily="18" charset="0"/>
              <a:cs typeface="Times New Roman" pitchFamily="18" charset="0"/>
            </a:endParaRPr>
          </a:p>
          <a:p>
            <a:pPr marL="596646" indent="-514350">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Lunate</a:t>
            </a:r>
            <a:endParaRPr lang="en-US" b="1" dirty="0" smtClean="0">
              <a:latin typeface="Times New Roman" pitchFamily="18" charset="0"/>
              <a:cs typeface="Times New Roman" pitchFamily="18" charset="0"/>
            </a:endParaRPr>
          </a:p>
          <a:p>
            <a:pPr marL="596646" indent="-514350">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Triquetral</a:t>
            </a:r>
            <a:endParaRPr lang="en-US" b="1" dirty="0" smtClean="0">
              <a:latin typeface="Times New Roman" pitchFamily="18" charset="0"/>
              <a:cs typeface="Times New Roman" pitchFamily="18" charset="0"/>
            </a:endParaRPr>
          </a:p>
          <a:p>
            <a:pPr marL="596646" indent="-514350">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Pisiform</a:t>
            </a:r>
            <a:endParaRPr lang="en-US" b="1" dirty="0" smtClean="0">
              <a:latin typeface="Times New Roman" pitchFamily="18" charset="0"/>
              <a:cs typeface="Times New Roman" pitchFamily="18" charset="0"/>
            </a:endParaRPr>
          </a:p>
          <a:p>
            <a:pPr marL="596646" indent="-514350">
              <a:buNone/>
            </a:pPr>
            <a:r>
              <a:rPr lang="en-US" b="1" dirty="0" smtClean="0">
                <a:solidFill>
                  <a:schemeClr val="accent6">
                    <a:lumMod val="60000"/>
                    <a:lumOff val="40000"/>
                  </a:schemeClr>
                </a:solidFill>
                <a:latin typeface="Times New Roman" pitchFamily="18" charset="0"/>
                <a:cs typeface="Times New Roman" pitchFamily="18" charset="0"/>
              </a:rPr>
              <a:t>2.</a:t>
            </a:r>
            <a:r>
              <a:rPr lang="en-US" b="1" dirty="0" smtClean="0">
                <a:latin typeface="Times New Roman" pitchFamily="18" charset="0"/>
                <a:cs typeface="Times New Roman" pitchFamily="18" charset="0"/>
              </a:rPr>
              <a:t> Distal row : Trapezium</a:t>
            </a:r>
          </a:p>
          <a:p>
            <a:pPr marL="596646" indent="-514350">
              <a:buNone/>
            </a:pPr>
            <a:r>
              <a:rPr lang="en-US" b="1" dirty="0" smtClean="0">
                <a:solidFill>
                  <a:schemeClr val="accent6">
                    <a:lumMod val="60000"/>
                    <a:lumOff val="40000"/>
                  </a:schemeClr>
                </a:solidFill>
                <a:latin typeface="Times New Roman" pitchFamily="18" charset="0"/>
                <a:cs typeface="Times New Roman" pitchFamily="18" charset="0"/>
              </a:rPr>
              <a:t>                         </a:t>
            </a:r>
            <a:r>
              <a:rPr lang="en-US" b="1" dirty="0" err="1" smtClean="0">
                <a:latin typeface="Times New Roman" pitchFamily="18" charset="0"/>
                <a:cs typeface="Times New Roman" pitchFamily="18" charset="0"/>
              </a:rPr>
              <a:t>Trapeziod</a:t>
            </a:r>
            <a:endParaRPr lang="en-US" b="1" dirty="0" smtClean="0">
              <a:latin typeface="Times New Roman" pitchFamily="18" charset="0"/>
              <a:cs typeface="Times New Roman" pitchFamily="18" charset="0"/>
            </a:endParaRPr>
          </a:p>
          <a:p>
            <a:pPr marL="596646" indent="-514350">
              <a:buNone/>
            </a:pPr>
            <a:r>
              <a:rPr lang="en-US" b="1" dirty="0" smtClean="0">
                <a:solidFill>
                  <a:schemeClr val="accent6">
                    <a:lumMod val="60000"/>
                    <a:lumOff val="40000"/>
                  </a:schemeClr>
                </a:solidFill>
                <a:latin typeface="Times New Roman" pitchFamily="18" charset="0"/>
                <a:cs typeface="Times New Roman" pitchFamily="18" charset="0"/>
              </a:rPr>
              <a:t>                         </a:t>
            </a:r>
            <a:r>
              <a:rPr lang="en-US" b="1" dirty="0" err="1" smtClean="0">
                <a:latin typeface="Times New Roman" pitchFamily="18" charset="0"/>
                <a:cs typeface="Times New Roman" pitchFamily="18" charset="0"/>
              </a:rPr>
              <a:t>Capitate</a:t>
            </a:r>
            <a:endParaRPr lang="en-US" b="1" dirty="0" smtClean="0">
              <a:latin typeface="Times New Roman" pitchFamily="18" charset="0"/>
              <a:cs typeface="Times New Roman" pitchFamily="18" charset="0"/>
            </a:endParaRPr>
          </a:p>
          <a:p>
            <a:pPr marL="596646" indent="-514350">
              <a:buNone/>
            </a:pPr>
            <a:r>
              <a:rPr lang="en-US" b="1" dirty="0" smtClean="0">
                <a:solidFill>
                  <a:schemeClr val="accent6">
                    <a:lumMod val="60000"/>
                    <a:lumOff val="40000"/>
                  </a:schemeClr>
                </a:solidFill>
                <a:latin typeface="Times New Roman" pitchFamily="18" charset="0"/>
                <a:cs typeface="Times New Roman" pitchFamily="18" charset="0"/>
              </a:rPr>
              <a:t>                         </a:t>
            </a:r>
            <a:r>
              <a:rPr lang="en-US" b="1" dirty="0" err="1" smtClean="0">
                <a:latin typeface="Times New Roman" pitchFamily="18" charset="0"/>
                <a:cs typeface="Times New Roman" pitchFamily="18" charset="0"/>
              </a:rPr>
              <a:t>Hamate</a:t>
            </a:r>
            <a:r>
              <a:rPr lang="en-US" b="1" dirty="0" smtClean="0">
                <a:solidFill>
                  <a:schemeClr val="accent6">
                    <a:lumMod val="60000"/>
                    <a:lumOff val="40000"/>
                  </a:schemeClr>
                </a:solidFill>
                <a:latin typeface="Times New Roman" pitchFamily="18" charset="0"/>
                <a:cs typeface="Times New Roman" pitchFamily="18" charset="0"/>
              </a:rPr>
              <a:t>                       </a:t>
            </a:r>
          </a:p>
          <a:p>
            <a:pPr marL="596646" indent="-514350">
              <a:buNone/>
            </a:pPr>
            <a:endParaRPr lang="en-US" b="1" dirty="0" smtClean="0">
              <a:latin typeface="Times New Roman" pitchFamily="18" charset="0"/>
              <a:cs typeface="Times New Roman" pitchFamily="18" charset="0"/>
            </a:endParaRPr>
          </a:p>
        </p:txBody>
      </p:sp>
      <p:pic>
        <p:nvPicPr>
          <p:cNvPr id="2050" name="Picture 2" descr="C:\Users\Nethu\Documents\age estimation\picz\wrist_scaphoid_fracture_anat02.jpg"/>
          <p:cNvPicPr>
            <a:picLocks noChangeAspect="1" noChangeArrowheads="1"/>
          </p:cNvPicPr>
          <p:nvPr/>
        </p:nvPicPr>
        <p:blipFill>
          <a:blip r:embed="rId2"/>
          <a:srcRect/>
          <a:stretch>
            <a:fillRect/>
          </a:stretch>
        </p:blipFill>
        <p:spPr bwMode="auto">
          <a:xfrm>
            <a:off x="6204856" y="2590800"/>
            <a:ext cx="2939143" cy="4267200"/>
          </a:xfrm>
          <a:prstGeom prst="rect">
            <a:avLst/>
          </a:prstGeom>
          <a:noFill/>
        </p:spPr>
      </p:pic>
      <p:sp>
        <p:nvSpPr>
          <p:cNvPr id="5" name="Slide Number Placeholder 4"/>
          <p:cNvSpPr>
            <a:spLocks noGrp="1"/>
          </p:cNvSpPr>
          <p:nvPr>
            <p:ph type="sldNum" sz="quarter" idx="12"/>
          </p:nvPr>
        </p:nvSpPr>
        <p:spPr/>
        <p:txBody>
          <a:bodyPr/>
          <a:lstStyle/>
          <a:p>
            <a:fld id="{5DB6C32A-E9D9-4C7D-8982-632C4931C916}" type="slidenum">
              <a:rPr lang="en-US" smtClean="0"/>
              <a:pPr/>
              <a:t>61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Times New Roman" pitchFamily="18" charset="0"/>
                <a:cs typeface="Times New Roman" pitchFamily="18" charset="0"/>
              </a:rPr>
              <a:t>METACARPALS</a:t>
            </a:r>
            <a:endParaRPr lang="en-US"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b="1" dirty="0" smtClean="0">
                <a:latin typeface="Times New Roman" pitchFamily="18" charset="0"/>
                <a:cs typeface="Times New Roman" pitchFamily="18" charset="0"/>
              </a:rPr>
              <a:t>These are 5 miniature long bones forming the skeletal framework of the palm of the human hand.</a:t>
            </a:r>
          </a:p>
          <a:p>
            <a:pPr>
              <a:buFont typeface="Wingdings" pitchFamily="2" charset="2"/>
              <a:buChar char="Ø"/>
            </a:pPr>
            <a:r>
              <a:rPr lang="en-US" sz="2800" b="1" dirty="0" smtClean="0">
                <a:latin typeface="Times New Roman" pitchFamily="18" charset="0"/>
                <a:cs typeface="Times New Roman" pitchFamily="18" charset="0"/>
              </a:rPr>
              <a:t>They are numbered 1 to 5 from thumb to little finger.</a:t>
            </a:r>
          </a:p>
          <a:p>
            <a:pPr>
              <a:buFont typeface="Wingdings" pitchFamily="2" charset="2"/>
              <a:buChar char="Ø"/>
            </a:pPr>
            <a:r>
              <a:rPr lang="en-US" sz="2800" b="1" dirty="0" smtClean="0">
                <a:latin typeface="Times New Roman" pitchFamily="18" charset="0"/>
                <a:cs typeface="Times New Roman" pitchFamily="18" charset="0"/>
              </a:rPr>
              <a:t>All the metatarsals ossify from one primary ossifying center located in their shafts and a secondary center on their distal end, except the first metacarpal where it appears at the proximal end.</a:t>
            </a:r>
            <a:endParaRPr lang="en-US" sz="28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62</a:t>
            </a:fld>
            <a:endParaRPr lang="en-US"/>
          </a:p>
        </p:txBody>
      </p:sp>
      <p:pic>
        <p:nvPicPr>
          <p:cNvPr id="1026" name="Picture 2" descr="C:\Users\Nethu\Documents\age estimation\picz\show_image.jpg"/>
          <p:cNvPicPr>
            <a:picLocks noChangeAspect="1" noChangeArrowheads="1"/>
          </p:cNvPicPr>
          <p:nvPr/>
        </p:nvPicPr>
        <p:blipFill>
          <a:blip r:embed="rId2"/>
          <a:srcRect/>
          <a:stretch>
            <a:fillRect/>
          </a:stretch>
        </p:blipFill>
        <p:spPr bwMode="auto">
          <a:xfrm rot="5400000">
            <a:off x="-1028700" y="4229100"/>
            <a:ext cx="3657600" cy="1600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Times New Roman" pitchFamily="18" charset="0"/>
                <a:cs typeface="Times New Roman" pitchFamily="18" charset="0"/>
              </a:rPr>
              <a:t>PHALANGES</a:t>
            </a:r>
            <a:endParaRPr lang="en-US"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1066800" y="1143000"/>
            <a:ext cx="7498080" cy="4800600"/>
          </a:xfrm>
        </p:spPr>
        <p:txBody>
          <a:bodyPr>
            <a:normAutofit/>
          </a:bodyPr>
          <a:lstStyle/>
          <a:p>
            <a:pPr>
              <a:buFont typeface="Wingdings" pitchFamily="2" charset="2"/>
              <a:buChar char="Ø"/>
            </a:pPr>
            <a:r>
              <a:rPr lang="en-US" sz="2800" b="1" dirty="0" smtClean="0">
                <a:latin typeface="Times New Roman" pitchFamily="18" charset="0"/>
                <a:cs typeface="Times New Roman" pitchFamily="18" charset="0"/>
              </a:rPr>
              <a:t>They are small bones that form the fingers.</a:t>
            </a:r>
          </a:p>
          <a:p>
            <a:pPr>
              <a:buFont typeface="Wingdings" pitchFamily="2" charset="2"/>
              <a:buChar char="Ø"/>
            </a:pPr>
            <a:r>
              <a:rPr lang="en-US" sz="2800" b="1" dirty="0" smtClean="0">
                <a:latin typeface="Times New Roman" pitchFamily="18" charset="0"/>
                <a:cs typeface="Times New Roman" pitchFamily="18" charset="0"/>
              </a:rPr>
              <a:t>There are three phalanges in each finger. The thumb has two phalanges.</a:t>
            </a:r>
          </a:p>
          <a:p>
            <a:pPr>
              <a:buFont typeface="Wingdings" pitchFamily="2" charset="2"/>
              <a:buChar char="Ø"/>
            </a:pPr>
            <a:r>
              <a:rPr lang="en-US" sz="2800" b="1" dirty="0" smtClean="0">
                <a:latin typeface="Times New Roman" pitchFamily="18" charset="0"/>
                <a:cs typeface="Times New Roman" pitchFamily="18" charset="0"/>
              </a:rPr>
              <a:t>The bones of the phalanges are referred as the proximal, middle, distal.</a:t>
            </a:r>
          </a:p>
          <a:p>
            <a:pPr>
              <a:buFont typeface="Wingdings" pitchFamily="2" charset="2"/>
              <a:buChar char="Ø"/>
            </a:pPr>
            <a:endParaRPr lang="en-US" sz="2800" b="1" dirty="0">
              <a:latin typeface="Times New Roman" pitchFamily="18" charset="0"/>
              <a:cs typeface="Times New Roman" pitchFamily="18" charset="0"/>
            </a:endParaRPr>
          </a:p>
        </p:txBody>
      </p:sp>
      <p:pic>
        <p:nvPicPr>
          <p:cNvPr id="13314" name="Picture 2" descr="C:\Users\Nethu\Documents\age estimation\picz\hand_anatomy_ip01.jpg"/>
          <p:cNvPicPr>
            <a:picLocks noChangeAspect="1" noChangeArrowheads="1"/>
          </p:cNvPicPr>
          <p:nvPr/>
        </p:nvPicPr>
        <p:blipFill>
          <a:blip r:embed="rId2"/>
          <a:srcRect/>
          <a:stretch>
            <a:fillRect/>
          </a:stretch>
        </p:blipFill>
        <p:spPr bwMode="auto">
          <a:xfrm>
            <a:off x="5105400" y="3495129"/>
            <a:ext cx="4038600" cy="3362872"/>
          </a:xfrm>
          <a:prstGeom prst="rect">
            <a:avLst/>
          </a:prstGeom>
          <a:noFill/>
        </p:spPr>
      </p:pic>
      <p:sp>
        <p:nvSpPr>
          <p:cNvPr id="5" name="Slide Number Placeholder 4"/>
          <p:cNvSpPr>
            <a:spLocks noGrp="1"/>
          </p:cNvSpPr>
          <p:nvPr>
            <p:ph type="sldNum" sz="quarter" idx="12"/>
          </p:nvPr>
        </p:nvSpPr>
        <p:spPr/>
        <p:txBody>
          <a:bodyPr/>
          <a:lstStyle/>
          <a:p>
            <a:fld id="{5DB6C32A-E9D9-4C7D-8982-632C4931C916}" type="slidenum">
              <a:rPr lang="en-US" smtClean="0"/>
              <a:pPr/>
              <a:t>63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C00000"/>
                </a:solidFill>
                <a:latin typeface="Times New Roman" pitchFamily="18" charset="0"/>
                <a:cs typeface="Times New Roman" pitchFamily="18" charset="0"/>
              </a:rPr>
              <a:t>Fishermans</a:t>
            </a:r>
            <a:r>
              <a:rPr lang="en-US" b="1" dirty="0" smtClean="0">
                <a:solidFill>
                  <a:srgbClr val="C00000"/>
                </a:solidFill>
                <a:latin typeface="Times New Roman" pitchFamily="18" charset="0"/>
                <a:cs typeface="Times New Roman" pitchFamily="18" charset="0"/>
              </a:rPr>
              <a:t> method</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Keonord</a:t>
            </a:r>
            <a:r>
              <a:rPr lang="en-US" b="1" dirty="0" smtClean="0">
                <a:latin typeface="Times New Roman" pitchFamily="18" charset="0"/>
                <a:cs typeface="Times New Roman" pitchFamily="18" charset="0"/>
              </a:rPr>
              <a:t> S Fishman proposed a system for evaluation for skeletal maturation in 1982.</a:t>
            </a:r>
          </a:p>
          <a:p>
            <a:pPr>
              <a:buFont typeface="Wingdings" pitchFamily="2" charset="2"/>
              <a:buChar char="Ø"/>
            </a:pPr>
            <a:r>
              <a:rPr lang="en-US" b="1" dirty="0" smtClean="0">
                <a:latin typeface="Times New Roman" pitchFamily="18" charset="0"/>
                <a:cs typeface="Times New Roman" pitchFamily="18" charset="0"/>
              </a:rPr>
              <a:t>Fishman made use of four anatomical sites located on the thumb, third finger, fifth finger and radius.</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64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adiographic-identification.jpg"/>
          <p:cNvPicPr>
            <a:picLocks noGrp="1" noChangeAspect="1"/>
          </p:cNvPicPr>
          <p:nvPr>
            <p:ph idx="1"/>
          </p:nvPr>
        </p:nvPicPr>
        <p:blipFill>
          <a:blip r:embed="rId2"/>
          <a:stretch>
            <a:fillRect/>
          </a:stretch>
        </p:blipFill>
        <p:spPr>
          <a:xfrm>
            <a:off x="0" y="0"/>
            <a:ext cx="9144000" cy="6858000"/>
          </a:xfrm>
        </p:spPr>
      </p:pic>
      <p:sp>
        <p:nvSpPr>
          <p:cNvPr id="5" name="TextBox 4"/>
          <p:cNvSpPr txBox="1"/>
          <p:nvPr/>
        </p:nvSpPr>
        <p:spPr>
          <a:xfrm rot="10800000" flipV="1">
            <a:off x="304800" y="2667000"/>
            <a:ext cx="2743200" cy="1569660"/>
          </a:xfrm>
          <a:prstGeom prst="rect">
            <a:avLst/>
          </a:prstGeom>
          <a:solidFill>
            <a:schemeClr val="bg2">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smtClean="0">
                <a:latin typeface="Times New Roman" pitchFamily="18" charset="0"/>
                <a:cs typeface="Times New Roman" pitchFamily="18" charset="0"/>
              </a:rPr>
              <a:t>EPIPHYSIS IS EQUAL TO THE WIDTH OF DIAPHYSIS</a:t>
            </a:r>
            <a:endParaRPr lang="en-US" sz="2400" b="1" dirty="0">
              <a:latin typeface="Times New Roman" pitchFamily="18" charset="0"/>
              <a:cs typeface="Times New Roman" pitchFamily="18" charset="0"/>
            </a:endParaRPr>
          </a:p>
        </p:txBody>
      </p:sp>
      <p:sp>
        <p:nvSpPr>
          <p:cNvPr id="6" name="TextBox 5"/>
          <p:cNvSpPr txBox="1"/>
          <p:nvPr/>
        </p:nvSpPr>
        <p:spPr>
          <a:xfrm>
            <a:off x="1600200" y="304800"/>
            <a:ext cx="3428999" cy="2677656"/>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latin typeface="Times New Roman" pitchFamily="18" charset="0"/>
                <a:cs typeface="Times New Roman" pitchFamily="18" charset="0"/>
              </a:rPr>
              <a:t>APPEARANCE OF ADDUCTOR SESAMOID OF THE THUMB</a:t>
            </a: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p:txBody>
      </p:sp>
      <p:sp>
        <p:nvSpPr>
          <p:cNvPr id="7" name="TextBox 6"/>
          <p:cNvSpPr txBox="1"/>
          <p:nvPr/>
        </p:nvSpPr>
        <p:spPr>
          <a:xfrm>
            <a:off x="0" y="5257800"/>
            <a:ext cx="2209800" cy="830997"/>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latin typeface="Times New Roman" pitchFamily="18" charset="0"/>
                <a:cs typeface="Times New Roman" pitchFamily="18" charset="0"/>
              </a:rPr>
              <a:t>CAPPING OF EPIPHYSIS</a:t>
            </a:r>
            <a:endParaRPr lang="en-US" sz="2400" b="1" dirty="0">
              <a:latin typeface="Times New Roman" pitchFamily="18" charset="0"/>
              <a:cs typeface="Times New Roman" pitchFamily="18" charset="0"/>
            </a:endParaRPr>
          </a:p>
        </p:txBody>
      </p:sp>
      <p:sp>
        <p:nvSpPr>
          <p:cNvPr id="8" name="TextBox 7"/>
          <p:cNvSpPr txBox="1"/>
          <p:nvPr/>
        </p:nvSpPr>
        <p:spPr>
          <a:xfrm>
            <a:off x="3200400" y="2895600"/>
            <a:ext cx="2133600" cy="954107"/>
          </a:xfrm>
          <a:prstGeom prst="rect">
            <a:avLst/>
          </a:prstGeom>
          <a:solidFill>
            <a:schemeClr val="accent4">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b="1" dirty="0" smtClean="0">
                <a:latin typeface="Times New Roman" pitchFamily="18" charset="0"/>
                <a:cs typeface="Times New Roman" pitchFamily="18" charset="0"/>
              </a:rPr>
              <a:t>FUSION OF EPIPHYSIS</a:t>
            </a:r>
            <a:endParaRPr lang="en-US" sz="2800" b="1" dirty="0">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5DB6C32A-E9D9-4C7D-8982-632C4931C916}" type="slidenum">
              <a:rPr lang="en-US" smtClean="0"/>
              <a:pPr/>
              <a:t>65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Times New Roman" pitchFamily="18" charset="0"/>
                <a:cs typeface="Times New Roman" pitchFamily="18" charset="0"/>
              </a:rPr>
              <a:t>SKELETAL MATURITY INDICATORS</a:t>
            </a:r>
            <a:endParaRPr lang="en-US" b="1" dirty="0">
              <a:latin typeface="Times New Roman" pitchFamily="18" charset="0"/>
              <a:cs typeface="Times New Roman" pitchFamily="18" charset="0"/>
            </a:endParaRPr>
          </a:p>
        </p:txBody>
      </p:sp>
      <p:pic>
        <p:nvPicPr>
          <p:cNvPr id="2050" name="Picture 2" descr="C:\Users\Nethu\Documents\age estimation\picz\JOrthodRes_2013_1_1_11_112250_f7.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895600" y="3352800"/>
            <a:ext cx="3741632" cy="1200329"/>
          </a:xfrm>
          <a:prstGeom prst="rect">
            <a:avLst/>
          </a:prstGeom>
          <a:solidFill>
            <a:schemeClr val="tx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smtClean="0">
                <a:latin typeface="Times New Roman" pitchFamily="18" charset="0"/>
                <a:cs typeface="Times New Roman" pitchFamily="18" charset="0"/>
              </a:rPr>
              <a:t>1) Third finger proximal phalanx shows equal width of epiphysis and </a:t>
            </a:r>
            <a:r>
              <a:rPr lang="en-US" sz="2400" b="1" dirty="0" err="1" smtClean="0">
                <a:latin typeface="Times New Roman" pitchFamily="18" charset="0"/>
                <a:cs typeface="Times New Roman" pitchFamily="18" charset="0"/>
              </a:rPr>
              <a:t>diaphysis</a:t>
            </a:r>
            <a:endParaRPr lang="en-US" sz="2400" b="1" dirty="0">
              <a:latin typeface="Times New Roman" pitchFamily="18" charset="0"/>
              <a:cs typeface="Times New Roman" pitchFamily="18" charset="0"/>
            </a:endParaRPr>
          </a:p>
        </p:txBody>
      </p:sp>
      <p:sp>
        <p:nvSpPr>
          <p:cNvPr id="6" name="TextBox 5"/>
          <p:cNvSpPr txBox="1"/>
          <p:nvPr/>
        </p:nvSpPr>
        <p:spPr>
          <a:xfrm>
            <a:off x="457200" y="1905000"/>
            <a:ext cx="3191961" cy="1569660"/>
          </a:xfrm>
          <a:prstGeom prst="rect">
            <a:avLst/>
          </a:prstGeom>
          <a:solidFill>
            <a:schemeClr val="bg1">
              <a:lumMod val="75000"/>
            </a:schemeClr>
          </a:solidFill>
        </p:spPr>
        <p:txBody>
          <a:bodyPr wrap="square" rtlCol="0">
            <a:spAutoFit/>
          </a:bodyPr>
          <a:lstStyle/>
          <a:p>
            <a:r>
              <a:rPr lang="en-US" sz="2400" b="1" dirty="0" smtClean="0">
                <a:latin typeface="Times New Roman" pitchFamily="18" charset="0"/>
                <a:cs typeface="Times New Roman" pitchFamily="18" charset="0"/>
              </a:rPr>
              <a:t>2) Width of epiphysis equal to that of </a:t>
            </a:r>
            <a:r>
              <a:rPr lang="en-US" sz="2400" b="1" dirty="0" err="1" smtClean="0">
                <a:latin typeface="Times New Roman" pitchFamily="18" charset="0"/>
                <a:cs typeface="Times New Roman" pitchFamily="18" charset="0"/>
              </a:rPr>
              <a:t>diaphysis</a:t>
            </a:r>
            <a:r>
              <a:rPr lang="en-US" sz="2400" b="1" dirty="0" smtClean="0">
                <a:latin typeface="Times New Roman" pitchFamily="18" charset="0"/>
                <a:cs typeface="Times New Roman" pitchFamily="18" charset="0"/>
              </a:rPr>
              <a:t> in the middle phalanx of third finger</a:t>
            </a:r>
            <a:endParaRPr lang="en-US" sz="2400" b="1" dirty="0">
              <a:latin typeface="Times New Roman" pitchFamily="18" charset="0"/>
              <a:cs typeface="Times New Roman" pitchFamily="18" charset="0"/>
            </a:endParaRPr>
          </a:p>
        </p:txBody>
      </p:sp>
      <p:sp>
        <p:nvSpPr>
          <p:cNvPr id="7" name="TextBox 6"/>
          <p:cNvSpPr txBox="1"/>
          <p:nvPr/>
        </p:nvSpPr>
        <p:spPr>
          <a:xfrm>
            <a:off x="304800" y="0"/>
            <a:ext cx="2590800" cy="2308324"/>
          </a:xfrm>
          <a:prstGeom prst="rect">
            <a:avLst/>
          </a:prstGeom>
          <a:solidFill>
            <a:schemeClr val="accent3">
              <a:lumMod val="60000"/>
              <a:lumOff val="40000"/>
            </a:schemeClr>
          </a:solidFill>
        </p:spPr>
        <p:txBody>
          <a:bodyPr wrap="square" rtlCol="0">
            <a:spAutoFit/>
          </a:bodyPr>
          <a:lstStyle/>
          <a:p>
            <a:r>
              <a:rPr lang="en-US" sz="2400" b="1" dirty="0" smtClean="0">
                <a:latin typeface="Times New Roman" pitchFamily="18" charset="0"/>
                <a:cs typeface="Times New Roman" pitchFamily="18" charset="0"/>
              </a:rPr>
              <a:t>3) Width of epiphysis equal to that of </a:t>
            </a:r>
            <a:r>
              <a:rPr lang="en-US" sz="2400" b="1" dirty="0" err="1" smtClean="0">
                <a:latin typeface="Times New Roman" pitchFamily="18" charset="0"/>
                <a:cs typeface="Times New Roman" pitchFamily="18" charset="0"/>
              </a:rPr>
              <a:t>diaphysis</a:t>
            </a:r>
            <a:r>
              <a:rPr lang="en-US" sz="2400" b="1" dirty="0" smtClean="0">
                <a:latin typeface="Times New Roman" pitchFamily="18" charset="0"/>
                <a:cs typeface="Times New Roman" pitchFamily="18" charset="0"/>
              </a:rPr>
              <a:t> in the middle phalanx of fifth finger</a:t>
            </a:r>
            <a:endParaRPr lang="en-US" sz="2400" b="1" dirty="0">
              <a:latin typeface="Times New Roman" pitchFamily="18" charset="0"/>
              <a:cs typeface="Times New Roman" pitchFamily="18" charset="0"/>
            </a:endParaRPr>
          </a:p>
        </p:txBody>
      </p:sp>
      <p:sp>
        <p:nvSpPr>
          <p:cNvPr id="8" name="TextBox 7"/>
          <p:cNvSpPr txBox="1"/>
          <p:nvPr/>
        </p:nvSpPr>
        <p:spPr>
          <a:xfrm>
            <a:off x="6096001" y="3429000"/>
            <a:ext cx="2133600" cy="1569660"/>
          </a:xfrm>
          <a:prstGeom prst="rect">
            <a:avLst/>
          </a:prstGeom>
          <a:solidFill>
            <a:schemeClr val="accent4">
              <a:lumMod val="60000"/>
              <a:lumOff val="40000"/>
            </a:schemeClr>
          </a:solidFill>
        </p:spPr>
        <p:txBody>
          <a:bodyPr wrap="square" rtlCol="0">
            <a:spAutoFit/>
          </a:bodyPr>
          <a:lstStyle/>
          <a:p>
            <a:r>
              <a:rPr lang="en-US" sz="2400" b="1" dirty="0" smtClean="0">
                <a:latin typeface="Times New Roman" pitchFamily="18" charset="0"/>
                <a:cs typeface="Times New Roman" pitchFamily="18" charset="0"/>
              </a:rPr>
              <a:t>4) Appearance of adductor </a:t>
            </a:r>
            <a:r>
              <a:rPr lang="en-US" sz="2400" b="1" dirty="0" err="1" smtClean="0">
                <a:latin typeface="Times New Roman" pitchFamily="18" charset="0"/>
                <a:cs typeface="Times New Roman" pitchFamily="18" charset="0"/>
              </a:rPr>
              <a:t>sesamoid</a:t>
            </a:r>
            <a:r>
              <a:rPr lang="en-US" sz="2400" b="1" dirty="0" smtClean="0">
                <a:latin typeface="Times New Roman" pitchFamily="18" charset="0"/>
                <a:cs typeface="Times New Roman" pitchFamily="18" charset="0"/>
              </a:rPr>
              <a:t> of the thumb</a:t>
            </a:r>
            <a:endParaRPr lang="en-US" sz="2400" b="1" dirty="0">
              <a:latin typeface="Times New Roman" pitchFamily="18" charset="0"/>
              <a:cs typeface="Times New Roman" pitchFamily="18" charset="0"/>
            </a:endParaRPr>
          </a:p>
        </p:txBody>
      </p:sp>
      <p:sp>
        <p:nvSpPr>
          <p:cNvPr id="9" name="TextBox 8"/>
          <p:cNvSpPr txBox="1"/>
          <p:nvPr/>
        </p:nvSpPr>
        <p:spPr>
          <a:xfrm>
            <a:off x="1905000" y="381000"/>
            <a:ext cx="1828800" cy="2308324"/>
          </a:xfrm>
          <a:prstGeom prst="rect">
            <a:avLst/>
          </a:prstGeom>
          <a:solidFill>
            <a:schemeClr val="accent5">
              <a:lumMod val="60000"/>
              <a:lumOff val="40000"/>
            </a:schemeClr>
          </a:solidFill>
        </p:spPr>
        <p:txBody>
          <a:bodyPr wrap="square" rtlCol="0">
            <a:spAutoFit/>
          </a:bodyPr>
          <a:lstStyle/>
          <a:p>
            <a:r>
              <a:rPr lang="en-US" sz="2400" b="1" dirty="0" smtClean="0">
                <a:latin typeface="Times New Roman" pitchFamily="18" charset="0"/>
                <a:cs typeface="Times New Roman" pitchFamily="18" charset="0"/>
              </a:rPr>
              <a:t>5)Capping of epiphysis seen in distal phalanx of third finger</a:t>
            </a:r>
            <a:endParaRPr lang="en-US" sz="2400" b="1" dirty="0">
              <a:latin typeface="Times New Roman" pitchFamily="18" charset="0"/>
              <a:cs typeface="Times New Roman" pitchFamily="18" charset="0"/>
            </a:endParaRPr>
          </a:p>
        </p:txBody>
      </p:sp>
      <p:sp>
        <p:nvSpPr>
          <p:cNvPr id="10" name="TextBox 9"/>
          <p:cNvSpPr txBox="1"/>
          <p:nvPr/>
        </p:nvSpPr>
        <p:spPr>
          <a:xfrm>
            <a:off x="4572001" y="2286000"/>
            <a:ext cx="2362200" cy="1569660"/>
          </a:xfrm>
          <a:prstGeom prst="rect">
            <a:avLst/>
          </a:prstGeom>
          <a:solidFill>
            <a:schemeClr val="accent6">
              <a:lumMod val="40000"/>
              <a:lumOff val="60000"/>
            </a:schemeClr>
          </a:solidFill>
        </p:spPr>
        <p:txBody>
          <a:bodyPr wrap="square" rtlCol="0">
            <a:spAutoFit/>
          </a:bodyPr>
          <a:lstStyle/>
          <a:p>
            <a:r>
              <a:rPr lang="en-US" sz="2400" b="1" dirty="0" smtClean="0">
                <a:latin typeface="Times New Roman" pitchFamily="18" charset="0"/>
                <a:cs typeface="Times New Roman" pitchFamily="18" charset="0"/>
              </a:rPr>
              <a:t>6) Capping of epiphysis seen in middle phalanx of third finger</a:t>
            </a:r>
            <a:endParaRPr lang="en-US" sz="2400" b="1" dirty="0">
              <a:latin typeface="Times New Roman" pitchFamily="18" charset="0"/>
              <a:cs typeface="Times New Roman" pitchFamily="18" charset="0"/>
            </a:endParaRPr>
          </a:p>
        </p:txBody>
      </p:sp>
      <p:sp>
        <p:nvSpPr>
          <p:cNvPr id="11" name="TextBox 10"/>
          <p:cNvSpPr txBox="1"/>
          <p:nvPr/>
        </p:nvSpPr>
        <p:spPr>
          <a:xfrm>
            <a:off x="304800" y="533400"/>
            <a:ext cx="2514600" cy="1569660"/>
          </a:xfrm>
          <a:prstGeom prst="rect">
            <a:avLst/>
          </a:prstGeom>
          <a:solidFill>
            <a:schemeClr val="accent2">
              <a:lumMod val="60000"/>
              <a:lumOff val="40000"/>
            </a:schemeClr>
          </a:solidFill>
        </p:spPr>
        <p:txBody>
          <a:bodyPr wrap="square" rtlCol="0">
            <a:spAutoFit/>
          </a:bodyPr>
          <a:lstStyle/>
          <a:p>
            <a:r>
              <a:rPr lang="en-US" sz="2400" b="1" dirty="0" smtClean="0">
                <a:latin typeface="Times New Roman" pitchFamily="18" charset="0"/>
                <a:cs typeface="Times New Roman" pitchFamily="18" charset="0"/>
              </a:rPr>
              <a:t>7) Capping of epiphysis seen in middle phalanx of fifth finger</a:t>
            </a:r>
            <a:endParaRPr lang="en-US" sz="2400" b="1" dirty="0">
              <a:latin typeface="Times New Roman" pitchFamily="18" charset="0"/>
              <a:cs typeface="Times New Roman" pitchFamily="18" charset="0"/>
            </a:endParaRPr>
          </a:p>
        </p:txBody>
      </p:sp>
      <p:sp>
        <p:nvSpPr>
          <p:cNvPr id="12" name="TextBox 11"/>
          <p:cNvSpPr txBox="1"/>
          <p:nvPr/>
        </p:nvSpPr>
        <p:spPr>
          <a:xfrm>
            <a:off x="5334000" y="304800"/>
            <a:ext cx="2819400" cy="1938992"/>
          </a:xfrm>
          <a:prstGeom prst="rect">
            <a:avLst/>
          </a:prstGeom>
          <a:solidFill>
            <a:schemeClr val="bg2">
              <a:lumMod val="75000"/>
            </a:schemeClr>
          </a:solidFill>
        </p:spPr>
        <p:txBody>
          <a:bodyPr wrap="square" rtlCol="0">
            <a:spAutoFit/>
          </a:bodyPr>
          <a:lstStyle/>
          <a:p>
            <a:r>
              <a:rPr lang="en-US" sz="2400" b="1" dirty="0" smtClean="0">
                <a:latin typeface="Times New Roman" pitchFamily="18" charset="0"/>
                <a:cs typeface="Times New Roman" pitchFamily="18" charset="0"/>
              </a:rPr>
              <a:t>8) Fusion of epiphysis and </a:t>
            </a:r>
            <a:r>
              <a:rPr lang="en-US" sz="2400" b="1" dirty="0" err="1" smtClean="0">
                <a:latin typeface="Times New Roman" pitchFamily="18" charset="0"/>
                <a:cs typeface="Times New Roman" pitchFamily="18" charset="0"/>
              </a:rPr>
              <a:t>diaphysis</a:t>
            </a:r>
            <a:r>
              <a:rPr lang="en-US" sz="2400" b="1" dirty="0" smtClean="0">
                <a:latin typeface="Times New Roman" pitchFamily="18" charset="0"/>
                <a:cs typeface="Times New Roman" pitchFamily="18" charset="0"/>
              </a:rPr>
              <a:t> in distal phalanx of third finger</a:t>
            </a:r>
            <a:endParaRPr lang="en-US" sz="2400" b="1" dirty="0">
              <a:latin typeface="Times New Roman" pitchFamily="18" charset="0"/>
              <a:cs typeface="Times New Roman" pitchFamily="18" charset="0"/>
            </a:endParaRPr>
          </a:p>
        </p:txBody>
      </p:sp>
      <p:sp>
        <p:nvSpPr>
          <p:cNvPr id="13" name="TextBox 12"/>
          <p:cNvSpPr txBox="1"/>
          <p:nvPr/>
        </p:nvSpPr>
        <p:spPr>
          <a:xfrm>
            <a:off x="5562600" y="2438400"/>
            <a:ext cx="3048000" cy="1569660"/>
          </a:xfrm>
          <a:prstGeom prst="rect">
            <a:avLst/>
          </a:prstGeom>
          <a:solidFill>
            <a:schemeClr val="accent1">
              <a:lumMod val="40000"/>
              <a:lumOff val="60000"/>
            </a:schemeClr>
          </a:solidFill>
        </p:spPr>
        <p:txBody>
          <a:bodyPr wrap="square" rtlCol="0">
            <a:spAutoFit/>
          </a:bodyPr>
          <a:lstStyle/>
          <a:p>
            <a:r>
              <a:rPr lang="en-US" sz="2400" b="1" dirty="0" smtClean="0">
                <a:latin typeface="Times New Roman" pitchFamily="18" charset="0"/>
                <a:cs typeface="Times New Roman" pitchFamily="18" charset="0"/>
              </a:rPr>
              <a:t>9) Fusion of epiphysis and </a:t>
            </a:r>
            <a:r>
              <a:rPr lang="en-US" sz="2400" b="1" dirty="0" err="1" smtClean="0">
                <a:latin typeface="Times New Roman" pitchFamily="18" charset="0"/>
                <a:cs typeface="Times New Roman" pitchFamily="18" charset="0"/>
              </a:rPr>
              <a:t>diaphysis</a:t>
            </a:r>
            <a:r>
              <a:rPr lang="en-US" sz="2400" b="1" dirty="0" smtClean="0">
                <a:latin typeface="Times New Roman" pitchFamily="18" charset="0"/>
                <a:cs typeface="Times New Roman" pitchFamily="18" charset="0"/>
              </a:rPr>
              <a:t> in proximal phalanx of third finger</a:t>
            </a:r>
            <a:endParaRPr lang="en-US" sz="2400" b="1" dirty="0">
              <a:latin typeface="Times New Roman" pitchFamily="18" charset="0"/>
              <a:cs typeface="Times New Roman" pitchFamily="18" charset="0"/>
            </a:endParaRPr>
          </a:p>
        </p:txBody>
      </p:sp>
      <p:sp>
        <p:nvSpPr>
          <p:cNvPr id="14" name="TextBox 13"/>
          <p:cNvSpPr txBox="1"/>
          <p:nvPr/>
        </p:nvSpPr>
        <p:spPr>
          <a:xfrm>
            <a:off x="4419600" y="2133600"/>
            <a:ext cx="2819399" cy="1938992"/>
          </a:xfrm>
          <a:prstGeom prst="rect">
            <a:avLst/>
          </a:prstGeom>
          <a:solidFill>
            <a:schemeClr val="accent5">
              <a:lumMod val="40000"/>
              <a:lumOff val="60000"/>
            </a:schemeClr>
          </a:solidFill>
        </p:spPr>
        <p:txBody>
          <a:bodyPr wrap="square" rtlCol="0">
            <a:spAutoFit/>
          </a:bodyPr>
          <a:lstStyle/>
          <a:p>
            <a:r>
              <a:rPr lang="en-US" sz="2400" b="1" dirty="0" smtClean="0">
                <a:latin typeface="Times New Roman" pitchFamily="18" charset="0"/>
                <a:cs typeface="Times New Roman" pitchFamily="18" charset="0"/>
              </a:rPr>
              <a:t>10) Fusion of epiphysis and </a:t>
            </a:r>
            <a:r>
              <a:rPr lang="en-US" sz="2400" b="1" dirty="0" err="1" smtClean="0">
                <a:latin typeface="Times New Roman" pitchFamily="18" charset="0"/>
                <a:cs typeface="Times New Roman" pitchFamily="18" charset="0"/>
              </a:rPr>
              <a:t>diaphysis</a:t>
            </a:r>
            <a:r>
              <a:rPr lang="en-US" sz="2400" b="1" dirty="0" smtClean="0">
                <a:latin typeface="Times New Roman" pitchFamily="18" charset="0"/>
                <a:cs typeface="Times New Roman" pitchFamily="18" charset="0"/>
              </a:rPr>
              <a:t> in the middle phalanx of third finger</a:t>
            </a:r>
            <a:endParaRPr lang="en-US" sz="2400" b="1" dirty="0">
              <a:latin typeface="Times New Roman" pitchFamily="18" charset="0"/>
              <a:cs typeface="Times New Roman" pitchFamily="18" charset="0"/>
            </a:endParaRPr>
          </a:p>
        </p:txBody>
      </p:sp>
      <p:sp>
        <p:nvSpPr>
          <p:cNvPr id="15" name="TextBox 14"/>
          <p:cNvSpPr txBox="1"/>
          <p:nvPr/>
        </p:nvSpPr>
        <p:spPr>
          <a:xfrm>
            <a:off x="2057400" y="4572000"/>
            <a:ext cx="2286000" cy="1569660"/>
          </a:xfrm>
          <a:prstGeom prst="rect">
            <a:avLst/>
          </a:prstGeom>
          <a:solidFill>
            <a:schemeClr val="accent5">
              <a:lumMod val="20000"/>
              <a:lumOff val="80000"/>
            </a:schemeClr>
          </a:solidFill>
        </p:spPr>
        <p:txBody>
          <a:bodyPr wrap="square" rtlCol="0">
            <a:spAutoFit/>
          </a:bodyPr>
          <a:lstStyle/>
          <a:p>
            <a:r>
              <a:rPr lang="en-US" sz="2400" b="1" dirty="0" smtClean="0">
                <a:latin typeface="Times New Roman" pitchFamily="18" charset="0"/>
                <a:cs typeface="Times New Roman" pitchFamily="18" charset="0"/>
              </a:rPr>
              <a:t>11) Fusion of epiphysis and </a:t>
            </a:r>
            <a:r>
              <a:rPr lang="en-US" sz="2400" b="1" dirty="0" err="1" smtClean="0">
                <a:latin typeface="Times New Roman" pitchFamily="18" charset="0"/>
                <a:cs typeface="Times New Roman" pitchFamily="18" charset="0"/>
              </a:rPr>
              <a:t>diaphysis</a:t>
            </a:r>
            <a:r>
              <a:rPr lang="en-US" sz="2400" b="1" dirty="0" smtClean="0">
                <a:latin typeface="Times New Roman" pitchFamily="18" charset="0"/>
                <a:cs typeface="Times New Roman" pitchFamily="18" charset="0"/>
              </a:rPr>
              <a:t> in the radius</a:t>
            </a:r>
            <a:endParaRPr lang="en-US" sz="2400" b="1" dirty="0">
              <a:latin typeface="Times New Roman" pitchFamily="18" charset="0"/>
              <a:cs typeface="Times New Roman" pitchFamily="18" charset="0"/>
            </a:endParaRPr>
          </a:p>
        </p:txBody>
      </p:sp>
      <p:sp>
        <p:nvSpPr>
          <p:cNvPr id="16" name="Slide Number Placeholder 15"/>
          <p:cNvSpPr>
            <a:spLocks noGrp="1"/>
          </p:cNvSpPr>
          <p:nvPr>
            <p:ph type="sldNum" sz="quarter" idx="12"/>
          </p:nvPr>
        </p:nvSpPr>
        <p:spPr/>
        <p:txBody>
          <a:bodyPr/>
          <a:lstStyle/>
          <a:p>
            <a:fld id="{5DB6C32A-E9D9-4C7D-8982-632C4931C916}" type="slidenum">
              <a:rPr lang="en-US" smtClean="0"/>
              <a:pPr/>
              <a:t>66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9"/>
                                        </p:tgtEl>
                                        <p:attrNameLst>
                                          <p:attrName>ppt_x</p:attrName>
                                        </p:attrNameLst>
                                      </p:cBhvr>
                                      <p:tavLst>
                                        <p:tav tm="0">
                                          <p:val>
                                            <p:strVal val="ppt_x"/>
                                          </p:val>
                                        </p:tav>
                                        <p:tav tm="100000">
                                          <p:val>
                                            <p:strVal val="ppt_x"/>
                                          </p:val>
                                        </p:tav>
                                      </p:tavLst>
                                    </p:anim>
                                    <p:anim calcmode="lin" valueType="num">
                                      <p:cBhvr additive="base">
                                        <p:cTn id="61" dur="500"/>
                                        <p:tgtEl>
                                          <p:spTgt spid="9"/>
                                        </p:tgtEl>
                                        <p:attrNameLst>
                                          <p:attrName>ppt_y</p:attrName>
                                        </p:attrNameLst>
                                      </p:cBhvr>
                                      <p:tavLst>
                                        <p:tav tm="0">
                                          <p:val>
                                            <p:strVal val="ppt_y"/>
                                          </p:val>
                                        </p:tav>
                                        <p:tav tm="100000">
                                          <p:val>
                                            <p:strVal val="1+ppt_h/2"/>
                                          </p:val>
                                        </p:tav>
                                      </p:tavLst>
                                    </p:anim>
                                    <p:set>
                                      <p:cBhvr>
                                        <p:cTn id="62" dur="1" fill="hold">
                                          <p:stCondLst>
                                            <p:cond delay="49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10"/>
                                        </p:tgtEl>
                                        <p:attrNameLst>
                                          <p:attrName>ppt_x</p:attrName>
                                        </p:attrNameLst>
                                      </p:cBhvr>
                                      <p:tavLst>
                                        <p:tav tm="0">
                                          <p:val>
                                            <p:strVal val="ppt_x"/>
                                          </p:val>
                                        </p:tav>
                                        <p:tav tm="100000">
                                          <p:val>
                                            <p:strVal val="ppt_x"/>
                                          </p:val>
                                        </p:tav>
                                      </p:tavLst>
                                    </p:anim>
                                    <p:anim calcmode="lin" valueType="num">
                                      <p:cBhvr additive="base">
                                        <p:cTn id="73" dur="500"/>
                                        <p:tgtEl>
                                          <p:spTgt spid="10"/>
                                        </p:tgtEl>
                                        <p:attrNameLst>
                                          <p:attrName>ppt_y</p:attrName>
                                        </p:attrNameLst>
                                      </p:cBhvr>
                                      <p:tavLst>
                                        <p:tav tm="0">
                                          <p:val>
                                            <p:strVal val="ppt_y"/>
                                          </p:val>
                                        </p:tav>
                                        <p:tav tm="100000">
                                          <p:val>
                                            <p:strVal val="1+ppt_h/2"/>
                                          </p:val>
                                        </p:tav>
                                      </p:tavLst>
                                    </p:anim>
                                    <p:set>
                                      <p:cBhvr>
                                        <p:cTn id="74" dur="1" fill="hold">
                                          <p:stCondLst>
                                            <p:cond delay="499"/>
                                          </p:stCondLst>
                                        </p:cTn>
                                        <p:tgtEl>
                                          <p:spTgt spid="1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11"/>
                                        </p:tgtEl>
                                        <p:attrNameLst>
                                          <p:attrName>ppt_x</p:attrName>
                                        </p:attrNameLst>
                                      </p:cBhvr>
                                      <p:tavLst>
                                        <p:tav tm="0">
                                          <p:val>
                                            <p:strVal val="ppt_x"/>
                                          </p:val>
                                        </p:tav>
                                        <p:tav tm="100000">
                                          <p:val>
                                            <p:strVal val="ppt_x"/>
                                          </p:val>
                                        </p:tav>
                                      </p:tavLst>
                                    </p:anim>
                                    <p:anim calcmode="lin" valueType="num">
                                      <p:cBhvr additive="base">
                                        <p:cTn id="85" dur="500"/>
                                        <p:tgtEl>
                                          <p:spTgt spid="11"/>
                                        </p:tgtEl>
                                        <p:attrNameLst>
                                          <p:attrName>ppt_y</p:attrName>
                                        </p:attrNameLst>
                                      </p:cBhvr>
                                      <p:tavLst>
                                        <p:tav tm="0">
                                          <p:val>
                                            <p:strVal val="ppt_y"/>
                                          </p:val>
                                        </p:tav>
                                        <p:tav tm="100000">
                                          <p:val>
                                            <p:strVal val="1+ppt_h/2"/>
                                          </p:val>
                                        </p:tav>
                                      </p:tavLst>
                                    </p:anim>
                                    <p:set>
                                      <p:cBhvr>
                                        <p:cTn id="86" dur="1" fill="hold">
                                          <p:stCondLst>
                                            <p:cond delay="499"/>
                                          </p:stCondLst>
                                        </p:cTn>
                                        <p:tgtEl>
                                          <p:spTgt spid="1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1" nodeType="clickEffect">
                                  <p:stCondLst>
                                    <p:cond delay="0"/>
                                  </p:stCondLst>
                                  <p:childTnLst>
                                    <p:anim calcmode="lin" valueType="num">
                                      <p:cBhvr additive="base">
                                        <p:cTn id="96" dur="500"/>
                                        <p:tgtEl>
                                          <p:spTgt spid="12"/>
                                        </p:tgtEl>
                                        <p:attrNameLst>
                                          <p:attrName>ppt_x</p:attrName>
                                        </p:attrNameLst>
                                      </p:cBhvr>
                                      <p:tavLst>
                                        <p:tav tm="0">
                                          <p:val>
                                            <p:strVal val="ppt_x"/>
                                          </p:val>
                                        </p:tav>
                                        <p:tav tm="100000">
                                          <p:val>
                                            <p:strVal val="ppt_x"/>
                                          </p:val>
                                        </p:tav>
                                      </p:tavLst>
                                    </p:anim>
                                    <p:anim calcmode="lin" valueType="num">
                                      <p:cBhvr additive="base">
                                        <p:cTn id="97" dur="500"/>
                                        <p:tgtEl>
                                          <p:spTgt spid="12"/>
                                        </p:tgtEl>
                                        <p:attrNameLst>
                                          <p:attrName>ppt_y</p:attrName>
                                        </p:attrNameLst>
                                      </p:cBhvr>
                                      <p:tavLst>
                                        <p:tav tm="0">
                                          <p:val>
                                            <p:strVal val="ppt_y"/>
                                          </p:val>
                                        </p:tav>
                                        <p:tav tm="100000">
                                          <p:val>
                                            <p:strVal val="1+ppt_h/2"/>
                                          </p:val>
                                        </p:tav>
                                      </p:tavLst>
                                    </p:anim>
                                    <p:set>
                                      <p:cBhvr>
                                        <p:cTn id="98" dur="1" fill="hold">
                                          <p:stCondLst>
                                            <p:cond delay="499"/>
                                          </p:stCondLst>
                                        </p:cTn>
                                        <p:tgtEl>
                                          <p:spTgt spid="1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1" nodeType="clickEffect">
                                  <p:stCondLst>
                                    <p:cond delay="0"/>
                                  </p:stCondLst>
                                  <p:childTnLst>
                                    <p:anim calcmode="lin" valueType="num">
                                      <p:cBhvr additive="base">
                                        <p:cTn id="108" dur="500"/>
                                        <p:tgtEl>
                                          <p:spTgt spid="13"/>
                                        </p:tgtEl>
                                        <p:attrNameLst>
                                          <p:attrName>ppt_x</p:attrName>
                                        </p:attrNameLst>
                                      </p:cBhvr>
                                      <p:tavLst>
                                        <p:tav tm="0">
                                          <p:val>
                                            <p:strVal val="ppt_x"/>
                                          </p:val>
                                        </p:tav>
                                        <p:tav tm="100000">
                                          <p:val>
                                            <p:strVal val="ppt_x"/>
                                          </p:val>
                                        </p:tav>
                                      </p:tavLst>
                                    </p:anim>
                                    <p:anim calcmode="lin" valueType="num">
                                      <p:cBhvr additive="base">
                                        <p:cTn id="109" dur="500"/>
                                        <p:tgtEl>
                                          <p:spTgt spid="13"/>
                                        </p:tgtEl>
                                        <p:attrNameLst>
                                          <p:attrName>ppt_y</p:attrName>
                                        </p:attrNameLst>
                                      </p:cBhvr>
                                      <p:tavLst>
                                        <p:tav tm="0">
                                          <p:val>
                                            <p:strVal val="ppt_y"/>
                                          </p:val>
                                        </p:tav>
                                        <p:tav tm="100000">
                                          <p:val>
                                            <p:strVal val="1+ppt_h/2"/>
                                          </p:val>
                                        </p:tav>
                                      </p:tavLst>
                                    </p:anim>
                                    <p:set>
                                      <p:cBhvr>
                                        <p:cTn id="110" dur="1" fill="hold">
                                          <p:stCondLst>
                                            <p:cond delay="499"/>
                                          </p:stCondLst>
                                        </p:cTn>
                                        <p:tgtEl>
                                          <p:spTgt spid="13"/>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4"/>
                                        </p:tgtEl>
                                        <p:attrNameLst>
                                          <p:attrName>style.visibility</p:attrName>
                                        </p:attrNameLst>
                                      </p:cBhvr>
                                      <p:to>
                                        <p:strVal val="visible"/>
                                      </p:to>
                                    </p:set>
                                    <p:anim calcmode="lin" valueType="num">
                                      <p:cBhvr additive="base">
                                        <p:cTn id="115" dur="500" fill="hold"/>
                                        <p:tgtEl>
                                          <p:spTgt spid="14"/>
                                        </p:tgtEl>
                                        <p:attrNameLst>
                                          <p:attrName>ppt_x</p:attrName>
                                        </p:attrNameLst>
                                      </p:cBhvr>
                                      <p:tavLst>
                                        <p:tav tm="0">
                                          <p:val>
                                            <p:strVal val="#ppt_x"/>
                                          </p:val>
                                        </p:tav>
                                        <p:tav tm="100000">
                                          <p:val>
                                            <p:strVal val="#ppt_x"/>
                                          </p:val>
                                        </p:tav>
                                      </p:tavLst>
                                    </p:anim>
                                    <p:anim calcmode="lin" valueType="num">
                                      <p:cBhvr additive="base">
                                        <p:cTn id="1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grpId="1" nodeType="clickEffect">
                                  <p:stCondLst>
                                    <p:cond delay="0"/>
                                  </p:stCondLst>
                                  <p:childTnLst>
                                    <p:anim calcmode="lin" valueType="num">
                                      <p:cBhvr additive="base">
                                        <p:cTn id="120" dur="500"/>
                                        <p:tgtEl>
                                          <p:spTgt spid="14"/>
                                        </p:tgtEl>
                                        <p:attrNameLst>
                                          <p:attrName>ppt_x</p:attrName>
                                        </p:attrNameLst>
                                      </p:cBhvr>
                                      <p:tavLst>
                                        <p:tav tm="0">
                                          <p:val>
                                            <p:strVal val="ppt_x"/>
                                          </p:val>
                                        </p:tav>
                                        <p:tav tm="100000">
                                          <p:val>
                                            <p:strVal val="ppt_x"/>
                                          </p:val>
                                        </p:tav>
                                      </p:tavLst>
                                    </p:anim>
                                    <p:anim calcmode="lin" valueType="num">
                                      <p:cBhvr additive="base">
                                        <p:cTn id="121" dur="500"/>
                                        <p:tgtEl>
                                          <p:spTgt spid="14"/>
                                        </p:tgtEl>
                                        <p:attrNameLst>
                                          <p:attrName>ppt_y</p:attrName>
                                        </p:attrNameLst>
                                      </p:cBhvr>
                                      <p:tavLst>
                                        <p:tav tm="0">
                                          <p:val>
                                            <p:strVal val="ppt_y"/>
                                          </p:val>
                                        </p:tav>
                                        <p:tav tm="100000">
                                          <p:val>
                                            <p:strVal val="1+ppt_h/2"/>
                                          </p:val>
                                        </p:tav>
                                      </p:tavLst>
                                    </p:anim>
                                    <p:set>
                                      <p:cBhvr>
                                        <p:cTn id="122" dur="1" fill="hold">
                                          <p:stCondLst>
                                            <p:cond delay="499"/>
                                          </p:stCondLst>
                                        </p:cTn>
                                        <p:tgtEl>
                                          <p:spTgt spid="1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additive="base">
                                        <p:cTn id="127" dur="500" fill="hold"/>
                                        <p:tgtEl>
                                          <p:spTgt spid="15"/>
                                        </p:tgtEl>
                                        <p:attrNameLst>
                                          <p:attrName>ppt_x</p:attrName>
                                        </p:attrNameLst>
                                      </p:cBhvr>
                                      <p:tavLst>
                                        <p:tav tm="0">
                                          <p:val>
                                            <p:strVal val="#ppt_x"/>
                                          </p:val>
                                        </p:tav>
                                        <p:tav tm="100000">
                                          <p:val>
                                            <p:strVal val="#ppt_x"/>
                                          </p:val>
                                        </p:tav>
                                      </p:tavLst>
                                    </p:anim>
                                    <p:anim calcmode="lin" valueType="num">
                                      <p:cBhvr additive="base">
                                        <p:cTn id="1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xit" presetSubtype="4" fill="hold" grpId="1" nodeType="clickEffect">
                                  <p:stCondLst>
                                    <p:cond delay="0"/>
                                  </p:stCondLst>
                                  <p:childTnLst>
                                    <p:anim calcmode="lin" valueType="num">
                                      <p:cBhvr additive="base">
                                        <p:cTn id="132" dur="500"/>
                                        <p:tgtEl>
                                          <p:spTgt spid="15"/>
                                        </p:tgtEl>
                                        <p:attrNameLst>
                                          <p:attrName>ppt_x</p:attrName>
                                        </p:attrNameLst>
                                      </p:cBhvr>
                                      <p:tavLst>
                                        <p:tav tm="0">
                                          <p:val>
                                            <p:strVal val="ppt_x"/>
                                          </p:val>
                                        </p:tav>
                                        <p:tav tm="100000">
                                          <p:val>
                                            <p:strVal val="ppt_x"/>
                                          </p:val>
                                        </p:tav>
                                      </p:tavLst>
                                    </p:anim>
                                    <p:anim calcmode="lin" valueType="num">
                                      <p:cBhvr additive="base">
                                        <p:cTn id="133" dur="500"/>
                                        <p:tgtEl>
                                          <p:spTgt spid="15"/>
                                        </p:tgtEl>
                                        <p:attrNameLst>
                                          <p:attrName>ppt_y</p:attrName>
                                        </p:attrNameLst>
                                      </p:cBhvr>
                                      <p:tavLst>
                                        <p:tav tm="0">
                                          <p:val>
                                            <p:strVal val="ppt_y"/>
                                          </p:val>
                                        </p:tav>
                                        <p:tav tm="100000">
                                          <p:val>
                                            <p:strVal val="1+ppt_h/2"/>
                                          </p:val>
                                        </p:tav>
                                      </p:tavLst>
                                    </p:anim>
                                    <p:set>
                                      <p:cBhvr>
                                        <p:cTn id="13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pPr algn="ctr"/>
            <a:r>
              <a:rPr lang="en-US" b="1" dirty="0" smtClean="0">
                <a:solidFill>
                  <a:srgbClr val="C00000"/>
                </a:solidFill>
                <a:latin typeface="Times New Roman" pitchFamily="18" charset="0"/>
                <a:cs typeface="Times New Roman" pitchFamily="18" charset="0"/>
              </a:rPr>
              <a:t>CEREBRAL VERTEBRAE MATURITY INDICATORS</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b="1" dirty="0" smtClean="0">
                <a:latin typeface="Times New Roman" pitchFamily="18" charset="0"/>
                <a:cs typeface="Times New Roman" pitchFamily="18" charset="0"/>
              </a:rPr>
              <a:t>Hassel and Farman developed a system of skeletal maturation determination using cerebral vertebrae.</a:t>
            </a:r>
          </a:p>
          <a:p>
            <a:pPr>
              <a:buFont typeface="Wingdings" pitchFamily="2" charset="2"/>
              <a:buChar char="Ø"/>
            </a:pPr>
            <a:endParaRPr lang="en-US" b="1" dirty="0" smtClean="0">
              <a:latin typeface="Times New Roman" pitchFamily="18" charset="0"/>
              <a:cs typeface="Times New Roman" pitchFamily="18" charset="0"/>
            </a:endParaRPr>
          </a:p>
          <a:p>
            <a:pPr>
              <a:buFont typeface="Wingdings" pitchFamily="2" charset="2"/>
              <a:buChar char="Ø"/>
            </a:pPr>
            <a:r>
              <a:rPr lang="en-US" b="1" dirty="0" smtClean="0">
                <a:latin typeface="Times New Roman" pitchFamily="18" charset="0"/>
                <a:cs typeface="Times New Roman" pitchFamily="18" charset="0"/>
              </a:rPr>
              <a:t>The shapes of the cerebral vertebrae were found to be different at different levels of skeletal development.</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67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isser_signs_19112_1_1_9167.jpg"/>
          <p:cNvPicPr>
            <a:picLocks noGrp="1" noChangeAspect="1"/>
          </p:cNvPicPr>
          <p:nvPr>
            <p:ph idx="1"/>
          </p:nvPr>
        </p:nvPicPr>
        <p:blipFill>
          <a:blip r:embed="rId2"/>
          <a:stretch>
            <a:fillRect/>
          </a:stretch>
        </p:blipFill>
        <p:spPr>
          <a:xfrm>
            <a:off x="0" y="0"/>
            <a:ext cx="9144000" cy="6858000"/>
          </a:xfrm>
        </p:spPr>
      </p:pic>
      <p:sp>
        <p:nvSpPr>
          <p:cNvPr id="5" name="TextBox 4"/>
          <p:cNvSpPr txBox="1"/>
          <p:nvPr/>
        </p:nvSpPr>
        <p:spPr>
          <a:xfrm>
            <a:off x="2819400" y="609600"/>
            <a:ext cx="2743199" cy="3046988"/>
          </a:xfrm>
          <a:prstGeom prst="rect">
            <a:avLst/>
          </a:prstGeom>
          <a:solidFill>
            <a:schemeClr val="bg2">
              <a:lumMod val="90000"/>
            </a:schemeClr>
          </a:solidFill>
        </p:spPr>
        <p:txBody>
          <a:bodyPr wrap="square" rtlCol="0">
            <a:spAutoFit/>
          </a:bodyPr>
          <a:lstStyle/>
          <a:p>
            <a:pPr>
              <a:buFont typeface="Wingdings" pitchFamily="2" charset="2"/>
              <a:buChar char="§"/>
            </a:pPr>
            <a:r>
              <a:rPr lang="en-US" sz="2400" b="1" dirty="0" smtClean="0">
                <a:latin typeface="Times New Roman" pitchFamily="18" charset="0"/>
                <a:cs typeface="Times New Roman" pitchFamily="18" charset="0"/>
              </a:rPr>
              <a:t>Borders of inferior  vertebral body is flat</a:t>
            </a:r>
          </a:p>
          <a:p>
            <a:pPr>
              <a:buFont typeface="Wingdings" pitchFamily="2" charset="2"/>
              <a:buChar char="§"/>
            </a:pPr>
            <a:r>
              <a:rPr lang="en-US" sz="2400" b="1" dirty="0" smtClean="0">
                <a:latin typeface="Times New Roman" pitchFamily="18" charset="0"/>
                <a:cs typeface="Times New Roman" pitchFamily="18" charset="0"/>
              </a:rPr>
              <a:t>Borders of superior vertebral body is </a:t>
            </a:r>
            <a:r>
              <a:rPr lang="en-US" sz="2400" b="1" dirty="0" err="1" smtClean="0">
                <a:latin typeface="Times New Roman" pitchFamily="18" charset="0"/>
                <a:cs typeface="Times New Roman" pitchFamily="18" charset="0"/>
              </a:rPr>
              <a:t>tappered</a:t>
            </a:r>
            <a:r>
              <a:rPr lang="en-US" sz="2400" b="1" dirty="0" smtClean="0">
                <a:latin typeface="Times New Roman" pitchFamily="18" charset="0"/>
                <a:cs typeface="Times New Roman" pitchFamily="18" charset="0"/>
              </a:rPr>
              <a:t> from posterior to anterior</a:t>
            </a:r>
            <a:endParaRPr lang="en-US" sz="2400" b="1" dirty="0">
              <a:latin typeface="Times New Roman" pitchFamily="18" charset="0"/>
              <a:cs typeface="Times New Roman" pitchFamily="18" charset="0"/>
            </a:endParaRPr>
          </a:p>
        </p:txBody>
      </p:sp>
      <p:sp>
        <p:nvSpPr>
          <p:cNvPr id="6" name="TextBox 5"/>
          <p:cNvSpPr txBox="1"/>
          <p:nvPr/>
        </p:nvSpPr>
        <p:spPr>
          <a:xfrm>
            <a:off x="0" y="381000"/>
            <a:ext cx="2743200" cy="3046988"/>
          </a:xfrm>
          <a:prstGeom prst="rect">
            <a:avLst/>
          </a:prstGeom>
          <a:solidFill>
            <a:schemeClr val="accent3">
              <a:lumMod val="20000"/>
              <a:lumOff val="80000"/>
            </a:schemeClr>
          </a:solidFill>
        </p:spPr>
        <p:txBody>
          <a:bodyPr wrap="square" rtlCol="0">
            <a:spAutoFit/>
          </a:bodyPr>
          <a:lstStyle/>
          <a:p>
            <a:pPr>
              <a:buFont typeface="Wingdings" pitchFamily="2" charset="2"/>
              <a:buChar char="§"/>
            </a:pPr>
            <a:r>
              <a:rPr lang="en-US" sz="2400" b="1" dirty="0" smtClean="0">
                <a:latin typeface="Times New Roman" pitchFamily="18" charset="0"/>
                <a:cs typeface="Times New Roman" pitchFamily="18" charset="0"/>
              </a:rPr>
              <a:t>Concavities are developing in lower border </a:t>
            </a:r>
          </a:p>
          <a:p>
            <a:pPr>
              <a:buFont typeface="Wingdings" pitchFamily="2" charset="2"/>
              <a:buChar char="§"/>
            </a:pPr>
            <a:r>
              <a:rPr lang="en-US" sz="2400" b="1" dirty="0" smtClean="0">
                <a:latin typeface="Times New Roman" pitchFamily="18" charset="0"/>
                <a:cs typeface="Times New Roman" pitchFamily="18" charset="0"/>
              </a:rPr>
              <a:t>Lower </a:t>
            </a:r>
            <a:r>
              <a:rPr lang="en-US" sz="2400" b="1" dirty="0" err="1" smtClean="0">
                <a:latin typeface="Times New Roman" pitchFamily="18" charset="0"/>
                <a:cs typeface="Times New Roman" pitchFamily="18" charset="0"/>
              </a:rPr>
              <a:t>borderof</a:t>
            </a:r>
            <a:r>
              <a:rPr lang="en-US" sz="2400" b="1" dirty="0" smtClean="0">
                <a:latin typeface="Times New Roman" pitchFamily="18" charset="0"/>
                <a:cs typeface="Times New Roman" pitchFamily="18" charset="0"/>
              </a:rPr>
              <a:t> c4 vertebral is flat</a:t>
            </a:r>
          </a:p>
          <a:p>
            <a:pPr>
              <a:buFont typeface="Wingdings" pitchFamily="2" charset="2"/>
              <a:buChar char="§"/>
            </a:pPr>
            <a:r>
              <a:rPr lang="en-US" sz="2400" b="1" dirty="0" smtClean="0">
                <a:latin typeface="Times New Roman" pitchFamily="18" charset="0"/>
                <a:cs typeface="Times New Roman" pitchFamily="18" charset="0"/>
              </a:rPr>
              <a:t>C3 and c4 are more rectangular in shape</a:t>
            </a:r>
            <a:endParaRPr lang="en-US" sz="2400" b="1" dirty="0">
              <a:latin typeface="Times New Roman" pitchFamily="18" charset="0"/>
              <a:cs typeface="Times New Roman" pitchFamily="18" charset="0"/>
            </a:endParaRPr>
          </a:p>
        </p:txBody>
      </p:sp>
      <p:sp>
        <p:nvSpPr>
          <p:cNvPr id="7" name="TextBox 6"/>
          <p:cNvSpPr txBox="1"/>
          <p:nvPr/>
        </p:nvSpPr>
        <p:spPr>
          <a:xfrm>
            <a:off x="3124200" y="304800"/>
            <a:ext cx="2895600" cy="3416320"/>
          </a:xfrm>
          <a:prstGeom prst="rect">
            <a:avLst/>
          </a:prstGeom>
          <a:solidFill>
            <a:schemeClr val="accent1">
              <a:lumMod val="20000"/>
              <a:lumOff val="80000"/>
            </a:schemeClr>
          </a:solidFill>
        </p:spPr>
        <p:txBody>
          <a:bodyPr wrap="square" rtlCol="0">
            <a:spAutoFit/>
          </a:bodyPr>
          <a:lstStyle/>
          <a:p>
            <a:pPr>
              <a:buFont typeface="Wingdings" pitchFamily="2" charset="2"/>
              <a:buChar char="§"/>
            </a:pPr>
            <a:r>
              <a:rPr lang="en-US" sz="2400" b="1" dirty="0" smtClean="0">
                <a:latin typeface="Times New Roman" pitchFamily="18" charset="0"/>
                <a:cs typeface="Times New Roman" pitchFamily="18" charset="0"/>
              </a:rPr>
              <a:t>Distant concavities seen in lower border of c2 and c3</a:t>
            </a:r>
          </a:p>
          <a:p>
            <a:pPr>
              <a:buFont typeface="Wingdings" pitchFamily="2" charset="2"/>
              <a:buChar char="§"/>
            </a:pPr>
            <a:r>
              <a:rPr lang="en-US" sz="2400" b="1" dirty="0" err="1" smtClean="0">
                <a:latin typeface="Times New Roman" pitchFamily="18" charset="0"/>
                <a:cs typeface="Times New Roman" pitchFamily="18" charset="0"/>
              </a:rPr>
              <a:t>Convavity</a:t>
            </a:r>
            <a:r>
              <a:rPr lang="en-US" sz="2400" b="1" dirty="0" smtClean="0">
                <a:latin typeface="Times New Roman" pitchFamily="18" charset="0"/>
                <a:cs typeface="Times New Roman" pitchFamily="18" charset="0"/>
              </a:rPr>
              <a:t> developing in lower border of c4.</a:t>
            </a:r>
          </a:p>
          <a:p>
            <a:pPr>
              <a:buFont typeface="Wingdings" pitchFamily="2" charset="2"/>
              <a:buChar char="§"/>
            </a:pPr>
            <a:r>
              <a:rPr lang="en-US" sz="2400" b="1" dirty="0" smtClean="0">
                <a:latin typeface="Times New Roman" pitchFamily="18" charset="0"/>
                <a:cs typeface="Times New Roman" pitchFamily="18" charset="0"/>
              </a:rPr>
              <a:t>C3 and c4 are rectangular in shape.</a:t>
            </a:r>
          </a:p>
        </p:txBody>
      </p:sp>
      <p:sp>
        <p:nvSpPr>
          <p:cNvPr id="8" name="TextBox 7"/>
          <p:cNvSpPr txBox="1"/>
          <p:nvPr/>
        </p:nvSpPr>
        <p:spPr>
          <a:xfrm>
            <a:off x="2819400" y="3733800"/>
            <a:ext cx="3124200" cy="1938992"/>
          </a:xfrm>
          <a:prstGeom prst="rect">
            <a:avLst/>
          </a:prstGeom>
          <a:solidFill>
            <a:schemeClr val="accent2">
              <a:lumMod val="20000"/>
              <a:lumOff val="80000"/>
            </a:schemeClr>
          </a:solidFill>
        </p:spPr>
        <p:txBody>
          <a:bodyPr wrap="square" rtlCol="0">
            <a:spAutoFit/>
          </a:bodyPr>
          <a:lstStyle/>
          <a:p>
            <a:pPr>
              <a:buFont typeface="Wingdings" pitchFamily="2" charset="2"/>
              <a:buChar char="§"/>
            </a:pPr>
            <a:r>
              <a:rPr lang="en-US" sz="2400" b="1" dirty="0" smtClean="0">
                <a:latin typeface="Times New Roman" pitchFamily="18" charset="0"/>
                <a:cs typeface="Times New Roman" pitchFamily="18" charset="0"/>
              </a:rPr>
              <a:t>Distant concavities are seen in lower border of c2, c3, c4.</a:t>
            </a:r>
          </a:p>
          <a:p>
            <a:pPr>
              <a:buFont typeface="Wingdings" pitchFamily="2" charset="2"/>
              <a:buChar char="§"/>
            </a:pPr>
            <a:r>
              <a:rPr lang="en-US" sz="2400" b="1" dirty="0" smtClean="0">
                <a:latin typeface="Times New Roman" pitchFamily="18" charset="0"/>
                <a:cs typeface="Times New Roman" pitchFamily="18" charset="0"/>
              </a:rPr>
              <a:t>C3 </a:t>
            </a:r>
            <a:r>
              <a:rPr lang="en-US" sz="2400" b="1" dirty="0" err="1" smtClean="0">
                <a:latin typeface="Times New Roman" pitchFamily="18" charset="0"/>
                <a:cs typeface="Times New Roman" pitchFamily="18" charset="0"/>
              </a:rPr>
              <a:t>anf</a:t>
            </a:r>
            <a:r>
              <a:rPr lang="en-US" sz="2400" b="1" dirty="0" smtClean="0">
                <a:latin typeface="Times New Roman" pitchFamily="18" charset="0"/>
                <a:cs typeface="Times New Roman" pitchFamily="18" charset="0"/>
              </a:rPr>
              <a:t> c4 are nearly square in shape.</a:t>
            </a:r>
            <a:endParaRPr lang="en-US" sz="2400" b="1" dirty="0">
              <a:latin typeface="Times New Roman" pitchFamily="18" charset="0"/>
              <a:cs typeface="Times New Roman" pitchFamily="18" charset="0"/>
            </a:endParaRPr>
          </a:p>
        </p:txBody>
      </p:sp>
      <p:sp>
        <p:nvSpPr>
          <p:cNvPr id="9" name="TextBox 8"/>
          <p:cNvSpPr txBox="1"/>
          <p:nvPr/>
        </p:nvSpPr>
        <p:spPr>
          <a:xfrm>
            <a:off x="533400" y="4191000"/>
            <a:ext cx="290464" cy="369332"/>
          </a:xfrm>
          <a:prstGeom prst="rect">
            <a:avLst/>
          </a:prstGeom>
          <a:noFill/>
        </p:spPr>
        <p:txBody>
          <a:bodyPr wrap="none" rtlCol="0">
            <a:spAutoFit/>
          </a:bodyPr>
          <a:lstStyle/>
          <a:p>
            <a:pPr>
              <a:buFont typeface="Wingdings" pitchFamily="2" charset="2"/>
              <a:buChar char="§"/>
            </a:pPr>
            <a:endParaRPr lang="en-US" b="1" dirty="0">
              <a:latin typeface="Times New Roman" pitchFamily="18" charset="0"/>
              <a:cs typeface="Times New Roman" pitchFamily="18" charset="0"/>
            </a:endParaRPr>
          </a:p>
        </p:txBody>
      </p:sp>
      <p:sp>
        <p:nvSpPr>
          <p:cNvPr id="10" name="TextBox 9"/>
          <p:cNvSpPr txBox="1"/>
          <p:nvPr/>
        </p:nvSpPr>
        <p:spPr>
          <a:xfrm>
            <a:off x="304800" y="3048000"/>
            <a:ext cx="2285999" cy="3416320"/>
          </a:xfrm>
          <a:prstGeom prst="rect">
            <a:avLst/>
          </a:prstGeom>
          <a:solidFill>
            <a:schemeClr val="accent4">
              <a:lumMod val="40000"/>
              <a:lumOff val="60000"/>
            </a:schemeClr>
          </a:solidFill>
        </p:spPr>
        <p:txBody>
          <a:bodyPr wrap="square" rtlCol="0">
            <a:spAutoFit/>
          </a:bodyPr>
          <a:lstStyle/>
          <a:p>
            <a:pPr>
              <a:buFont typeface="Wingdings" pitchFamily="2" charset="2"/>
              <a:buChar char="§"/>
            </a:pPr>
            <a:r>
              <a:rPr lang="en-US" sz="2400" b="1" dirty="0" smtClean="0">
                <a:latin typeface="Times New Roman" pitchFamily="18" charset="0"/>
                <a:cs typeface="Times New Roman" pitchFamily="18" charset="0"/>
              </a:rPr>
              <a:t>Accentuated concavities of c2, c3, c4 inferior vertebral body border.</a:t>
            </a:r>
          </a:p>
          <a:p>
            <a:pPr>
              <a:buFont typeface="Wingdings" pitchFamily="2" charset="2"/>
              <a:buChar char="§"/>
            </a:pPr>
            <a:r>
              <a:rPr lang="en-US" sz="2400" b="1" dirty="0" smtClean="0">
                <a:latin typeface="Times New Roman" pitchFamily="18" charset="0"/>
                <a:cs typeface="Times New Roman" pitchFamily="18" charset="0"/>
              </a:rPr>
              <a:t>C3 and c4 are square in shape.</a:t>
            </a:r>
          </a:p>
        </p:txBody>
      </p:sp>
      <p:sp>
        <p:nvSpPr>
          <p:cNvPr id="11" name="TextBox 10"/>
          <p:cNvSpPr txBox="1"/>
          <p:nvPr/>
        </p:nvSpPr>
        <p:spPr>
          <a:xfrm>
            <a:off x="6172200" y="5257800"/>
            <a:ext cx="184731" cy="369332"/>
          </a:xfrm>
          <a:prstGeom prst="rect">
            <a:avLst/>
          </a:prstGeom>
          <a:noFill/>
        </p:spPr>
        <p:txBody>
          <a:bodyPr wrap="none" rtlCol="0">
            <a:spAutoFit/>
          </a:bodyPr>
          <a:lstStyle/>
          <a:p>
            <a:endParaRPr lang="en-US" dirty="0"/>
          </a:p>
        </p:txBody>
      </p:sp>
      <p:sp>
        <p:nvSpPr>
          <p:cNvPr id="12" name="TextBox 11"/>
          <p:cNvSpPr txBox="1"/>
          <p:nvPr/>
        </p:nvSpPr>
        <p:spPr>
          <a:xfrm>
            <a:off x="3429000" y="3048000"/>
            <a:ext cx="2819399" cy="3046988"/>
          </a:xfrm>
          <a:prstGeom prst="rect">
            <a:avLst/>
          </a:prstGeom>
          <a:solidFill>
            <a:schemeClr val="accent6">
              <a:lumMod val="20000"/>
              <a:lumOff val="80000"/>
            </a:schemeClr>
          </a:solidFill>
        </p:spPr>
        <p:txBody>
          <a:bodyPr wrap="square" rtlCol="0">
            <a:spAutoFit/>
          </a:bodyPr>
          <a:lstStyle/>
          <a:p>
            <a:pPr>
              <a:buFont typeface="Wingdings" pitchFamily="2" charset="2"/>
              <a:buChar char="§"/>
            </a:pPr>
            <a:r>
              <a:rPr lang="en-US" sz="2400" b="1" dirty="0" smtClean="0">
                <a:latin typeface="Times New Roman" pitchFamily="18" charset="0"/>
                <a:cs typeface="Times New Roman" pitchFamily="18" charset="0"/>
              </a:rPr>
              <a:t>Deep concavities are present in c2, c3, c4 inferior vertebral body.</a:t>
            </a:r>
          </a:p>
          <a:p>
            <a:pPr>
              <a:buFont typeface="Wingdings" pitchFamily="2" charset="2"/>
              <a:buChar char="§"/>
            </a:pPr>
            <a:r>
              <a:rPr lang="en-US" sz="2400" b="1" dirty="0" smtClean="0">
                <a:latin typeface="Times New Roman" pitchFamily="18" charset="0"/>
                <a:cs typeface="Times New Roman" pitchFamily="18" charset="0"/>
              </a:rPr>
              <a:t>C3 and c4 are greater in height than in width.</a:t>
            </a:r>
          </a:p>
          <a:p>
            <a:endParaRPr lang="en-US" sz="2400" b="1" dirty="0">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DB6C32A-E9D9-4C7D-8982-632C4931C916}" type="slidenum">
              <a:rPr lang="en-US" smtClean="0"/>
              <a:pPr/>
              <a:t>68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10"/>
                                        </p:tgtEl>
                                        <p:attrNameLst>
                                          <p:attrName>ppt_x</p:attrName>
                                        </p:attrNameLst>
                                      </p:cBhvr>
                                      <p:tavLst>
                                        <p:tav tm="0">
                                          <p:val>
                                            <p:strVal val="ppt_x"/>
                                          </p:val>
                                        </p:tav>
                                        <p:tav tm="100000">
                                          <p:val>
                                            <p:strVal val="ppt_x"/>
                                          </p:val>
                                        </p:tav>
                                      </p:tavLst>
                                    </p:anim>
                                    <p:anim calcmode="lin" valueType="num">
                                      <p:cBhvr additive="base">
                                        <p:cTn id="61" dur="500"/>
                                        <p:tgtEl>
                                          <p:spTgt spid="10"/>
                                        </p:tgtEl>
                                        <p:attrNameLst>
                                          <p:attrName>ppt_y</p:attrName>
                                        </p:attrNameLst>
                                      </p:cBhvr>
                                      <p:tavLst>
                                        <p:tav tm="0">
                                          <p:val>
                                            <p:strVal val="ppt_y"/>
                                          </p:val>
                                        </p:tav>
                                        <p:tav tm="100000">
                                          <p:val>
                                            <p:strVal val="1+ppt_h/2"/>
                                          </p:val>
                                        </p:tav>
                                      </p:tavLst>
                                    </p:anim>
                                    <p:set>
                                      <p:cBhvr>
                                        <p:cTn id="62" dur="1" fill="hold">
                                          <p:stCondLst>
                                            <p:cond delay="499"/>
                                          </p:stCondLst>
                                        </p:cTn>
                                        <p:tgtEl>
                                          <p:spTgt spid="1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12"/>
                                        </p:tgtEl>
                                        <p:attrNameLst>
                                          <p:attrName>ppt_x</p:attrName>
                                        </p:attrNameLst>
                                      </p:cBhvr>
                                      <p:tavLst>
                                        <p:tav tm="0">
                                          <p:val>
                                            <p:strVal val="ppt_x"/>
                                          </p:val>
                                        </p:tav>
                                        <p:tav tm="100000">
                                          <p:val>
                                            <p:strVal val="ppt_x"/>
                                          </p:val>
                                        </p:tav>
                                      </p:tavLst>
                                    </p:anim>
                                    <p:anim calcmode="lin" valueType="num">
                                      <p:cBhvr additive="base">
                                        <p:cTn id="73" dur="500"/>
                                        <p:tgtEl>
                                          <p:spTgt spid="12"/>
                                        </p:tgtEl>
                                        <p:attrNameLst>
                                          <p:attrName>ppt_y</p:attrName>
                                        </p:attrNameLst>
                                      </p:cBhvr>
                                      <p:tavLst>
                                        <p:tav tm="0">
                                          <p:val>
                                            <p:strVal val="ppt_y"/>
                                          </p:val>
                                        </p:tav>
                                        <p:tav tm="100000">
                                          <p:val>
                                            <p:strVal val="1+ppt_h/2"/>
                                          </p:val>
                                        </p:tav>
                                      </p:tavLst>
                                    </p:anim>
                                    <p:set>
                                      <p:cBhvr>
                                        <p:cTn id="7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0" grpId="0" animBg="1"/>
      <p:bldP spid="10" grpId="1" animBg="1"/>
      <p:bldP spid="12" grpId="0" animBg="1"/>
      <p:bldP spid="12"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66800" y="0"/>
            <a:ext cx="7866888" cy="6858000"/>
          </a:xfrm>
        </p:spPr>
        <p:txBody>
          <a:bodyPr>
            <a:normAutofit fontScale="92500" lnSpcReduction="10000"/>
          </a:bodyPr>
          <a:lstStyle/>
          <a:p>
            <a:pPr>
              <a:buFont typeface="Wingdings" pitchFamily="2" charset="2"/>
              <a:buChar char="Ø"/>
            </a:pPr>
            <a:r>
              <a:rPr lang="en-US" sz="2800" b="1" dirty="0" err="1" smtClean="0">
                <a:latin typeface="Times New Roman" pitchFamily="18" charset="0"/>
                <a:cs typeface="Times New Roman" pitchFamily="18" charset="0"/>
              </a:rPr>
              <a:t>Karjodkar</a:t>
            </a:r>
            <a:r>
              <a:rPr lang="en-US" sz="2800" b="1" dirty="0" smtClean="0">
                <a:latin typeface="Times New Roman" pitchFamily="18" charset="0"/>
                <a:cs typeface="Times New Roman" pitchFamily="18" charset="0"/>
              </a:rPr>
              <a:t> FR. Role of dental radiology in forensic </a:t>
            </a:r>
            <a:r>
              <a:rPr lang="en-US" sz="2800" b="1" dirty="0" err="1" smtClean="0">
                <a:latin typeface="Times New Roman" pitchFamily="18" charset="0"/>
                <a:cs typeface="Times New Roman" pitchFamily="18" charset="0"/>
              </a:rPr>
              <a:t>odontology</a:t>
            </a:r>
            <a:r>
              <a:rPr lang="en-US" sz="2800" b="1" dirty="0" smtClean="0">
                <a:latin typeface="Times New Roman" pitchFamily="18" charset="0"/>
                <a:cs typeface="Times New Roman" pitchFamily="18" charset="0"/>
              </a:rPr>
              <a:t>, Text book of dental and maxillofacial radiology, (2nd </a:t>
            </a:r>
            <a:r>
              <a:rPr lang="en-US" sz="2800" b="1" dirty="0" err="1" smtClean="0">
                <a:latin typeface="Times New Roman" pitchFamily="18" charset="0"/>
                <a:cs typeface="Times New Roman" pitchFamily="18" charset="0"/>
              </a:rPr>
              <a:t>edn</a:t>
            </a:r>
            <a:r>
              <a:rPr lang="en-US" sz="2800" b="1" dirty="0" smtClean="0">
                <a:latin typeface="Times New Roman" pitchFamily="18" charset="0"/>
                <a:cs typeface="Times New Roman" pitchFamily="18" charset="0"/>
              </a:rPr>
              <a:t>) pp 929–963.</a:t>
            </a:r>
          </a:p>
          <a:p>
            <a:pPr>
              <a:buFont typeface="Wingdings" pitchFamily="2" charset="2"/>
              <a:buChar char="Ø"/>
            </a:pPr>
            <a:r>
              <a:rPr lang="en-US" sz="2800" b="1" dirty="0" smtClean="0">
                <a:latin typeface="Times New Roman" pitchFamily="18" charset="0"/>
                <a:cs typeface="Times New Roman" pitchFamily="18" charset="0"/>
              </a:rPr>
              <a:t>Shafer's textbook of oral pathology (6th </a:t>
            </a:r>
            <a:r>
              <a:rPr lang="en-US" sz="2800" b="1" dirty="0" err="1" smtClean="0">
                <a:latin typeface="Times New Roman" pitchFamily="18" charset="0"/>
                <a:cs typeface="Times New Roman" pitchFamily="18" charset="0"/>
              </a:rPr>
              <a:t>edn</a:t>
            </a:r>
            <a:r>
              <a:rPr lang="en-US" sz="2800" b="1" dirty="0" smtClean="0">
                <a:latin typeface="Times New Roman" pitchFamily="18" charset="0"/>
                <a:cs typeface="Times New Roman" pitchFamily="18" charset="0"/>
              </a:rPr>
              <a:t>) India: Elsevier Private Ltd, 2009, pp 871–892.</a:t>
            </a:r>
          </a:p>
          <a:p>
            <a:pPr>
              <a:buFont typeface="Wingdings" pitchFamily="2" charset="2"/>
              <a:buChar char="Ø"/>
            </a:pPr>
            <a:r>
              <a:rPr lang="en-US" sz="2800" b="1" dirty="0" smtClean="0">
                <a:latin typeface="Times New Roman" pitchFamily="18" charset="0"/>
                <a:cs typeface="Times New Roman" pitchFamily="18" charset="0"/>
              </a:rPr>
              <a:t>Dental radiographic indicators, a key to age estimation AS </a:t>
            </a:r>
            <a:r>
              <a:rPr lang="en-US" sz="2800" b="1" dirty="0" err="1" smtClean="0">
                <a:latin typeface="Times New Roman" pitchFamily="18" charset="0"/>
                <a:cs typeface="Times New Roman" pitchFamily="18" charset="0"/>
              </a:rPr>
              <a:t>Panchbhai</a:t>
            </a:r>
            <a:r>
              <a:rPr lang="en-US" sz="2800" b="1" dirty="0" smtClean="0">
                <a:latin typeface="Times New Roman" pitchFamily="18" charset="0"/>
                <a:cs typeface="Times New Roman" pitchFamily="18" charset="0"/>
              </a:rPr>
              <a:t>* Department of Oral Medicine and Radiology, SPD College &amp; Hospital, DMIMSU, </a:t>
            </a:r>
            <a:r>
              <a:rPr lang="en-US" sz="2800" b="1" dirty="0" err="1" smtClean="0">
                <a:latin typeface="Times New Roman" pitchFamily="18" charset="0"/>
                <a:cs typeface="Times New Roman" pitchFamily="18" charset="0"/>
              </a:rPr>
              <a:t>Sawangi</a:t>
            </a:r>
            <a:r>
              <a:rPr lang="en-US" sz="2800" b="1" dirty="0" smtClean="0">
                <a:latin typeface="Times New Roman" pitchFamily="18" charset="0"/>
                <a:cs typeface="Times New Roman" pitchFamily="18" charset="0"/>
              </a:rPr>
              <a:t>-M, </a:t>
            </a:r>
            <a:r>
              <a:rPr lang="en-US" sz="2800" b="1" dirty="0" err="1" smtClean="0">
                <a:latin typeface="Times New Roman" pitchFamily="18" charset="0"/>
                <a:cs typeface="Times New Roman" pitchFamily="18" charset="0"/>
              </a:rPr>
              <a:t>Wardha</a:t>
            </a:r>
            <a:r>
              <a:rPr lang="en-US" sz="2800" b="1" dirty="0" smtClean="0">
                <a:latin typeface="Times New Roman" pitchFamily="18" charset="0"/>
                <a:cs typeface="Times New Roman" pitchFamily="18" charset="0"/>
              </a:rPr>
              <a:t>, India.2011.</a:t>
            </a:r>
          </a:p>
          <a:p>
            <a:pPr>
              <a:buFont typeface="Wingdings" pitchFamily="2" charset="2"/>
              <a:buChar char="Ø"/>
            </a:pPr>
            <a:r>
              <a:rPr lang="en-US" sz="2800" b="1" i="1" dirty="0" smtClean="0">
                <a:latin typeface="Times New Roman" pitchFamily="18" charset="0"/>
                <a:cs typeface="Times New Roman" pitchFamily="18" charset="0"/>
              </a:rPr>
              <a:t>COMPARISON BETWEEN TWO METHODS OF DENTALAGE ESTIMATION AMONG EGYPTIAN CHILDREN BY </a:t>
            </a:r>
            <a:r>
              <a:rPr lang="en-US" sz="2800" b="1" i="1" dirty="0" err="1" smtClean="0">
                <a:latin typeface="Times New Roman" pitchFamily="18" charset="0"/>
                <a:cs typeface="Times New Roman" pitchFamily="18" charset="0"/>
              </a:rPr>
              <a:t>Amal</a:t>
            </a:r>
            <a:r>
              <a:rPr lang="en-US" sz="2800" b="1" i="1" dirty="0" smtClean="0">
                <a:latin typeface="Times New Roman" pitchFamily="18" charset="0"/>
                <a:cs typeface="Times New Roman" pitchFamily="18" charset="0"/>
              </a:rPr>
              <a:t> A. El-</a:t>
            </a:r>
            <a:r>
              <a:rPr lang="en-US" sz="2800" b="1" i="1" dirty="0" err="1" smtClean="0">
                <a:latin typeface="Times New Roman" pitchFamily="18" charset="0"/>
                <a:cs typeface="Times New Roman" pitchFamily="18" charset="0"/>
              </a:rPr>
              <a:t>Bakary</a:t>
            </a:r>
            <a:r>
              <a:rPr lang="en-US" sz="2800" b="1" i="1" dirty="0" smtClean="0">
                <a:latin typeface="Times New Roman" pitchFamily="18" charset="0"/>
                <a:cs typeface="Times New Roman" pitchFamily="18" charset="0"/>
              </a:rPr>
              <a:t> , </a:t>
            </a:r>
            <a:r>
              <a:rPr lang="en-US" sz="2800" b="1" i="1" dirty="0" err="1" smtClean="0">
                <a:latin typeface="Times New Roman" pitchFamily="18" charset="0"/>
                <a:cs typeface="Times New Roman" pitchFamily="18" charset="0"/>
              </a:rPr>
              <a:t>Shaza</a:t>
            </a:r>
            <a:r>
              <a:rPr lang="en-US" sz="2800" b="1" i="1" dirty="0" smtClean="0">
                <a:latin typeface="Times New Roman" pitchFamily="18" charset="0"/>
                <a:cs typeface="Times New Roman" pitchFamily="18" charset="0"/>
              </a:rPr>
              <a:t> M. </a:t>
            </a:r>
            <a:r>
              <a:rPr lang="en-US" sz="2800" b="1" i="1" dirty="0" err="1" smtClean="0">
                <a:latin typeface="Times New Roman" pitchFamily="18" charset="0"/>
                <a:cs typeface="Times New Roman" pitchFamily="18" charset="0"/>
              </a:rPr>
              <a:t>Hammad</a:t>
            </a:r>
            <a:r>
              <a:rPr lang="en-US" sz="2800" b="1" i="1" dirty="0" smtClean="0">
                <a:latin typeface="Times New Roman" pitchFamily="18" charset="0"/>
                <a:cs typeface="Times New Roman" pitchFamily="18" charset="0"/>
              </a:rPr>
              <a:t> * and </a:t>
            </a:r>
            <a:r>
              <a:rPr lang="en-US" sz="2800" b="1" i="1" dirty="0" err="1" smtClean="0">
                <a:latin typeface="Times New Roman" pitchFamily="18" charset="0"/>
                <a:cs typeface="Times New Roman" pitchFamily="18" charset="0"/>
              </a:rPr>
              <a:t>Fatma</a:t>
            </a:r>
            <a:r>
              <a:rPr lang="en-US" sz="2800" b="1" i="1" dirty="0" smtClean="0">
                <a:latin typeface="Times New Roman" pitchFamily="18" charset="0"/>
                <a:cs typeface="Times New Roman" pitchFamily="18" charset="0"/>
              </a:rPr>
              <a:t> M. Ibrahim ** Departments of Forensic Medicine and Clinical Toxicology, Faculty of Medicine, *Orthodontics, **Oral-histology, Faculty of Dentistry, </a:t>
            </a:r>
            <a:r>
              <a:rPr lang="en-US" sz="2800" b="1" i="1" dirty="0" err="1" smtClean="0">
                <a:latin typeface="Times New Roman" pitchFamily="18" charset="0"/>
                <a:cs typeface="Times New Roman" pitchFamily="18" charset="0"/>
              </a:rPr>
              <a:t>Mansoura</a:t>
            </a:r>
            <a:r>
              <a:rPr lang="en-US" sz="2800" b="1" i="1" dirty="0" smtClean="0">
                <a:latin typeface="Times New Roman" pitchFamily="18" charset="0"/>
                <a:cs typeface="Times New Roman" pitchFamily="18" charset="0"/>
              </a:rPr>
              <a:t> University,</a:t>
            </a:r>
            <a:endParaRPr lang="en-US" sz="2800" b="1" dirty="0" smtClean="0">
              <a:latin typeface="Times New Roman" pitchFamily="18" charset="0"/>
              <a:cs typeface="Times New Roman" pitchFamily="18" charset="0"/>
            </a:endParaRPr>
          </a:p>
          <a:p>
            <a:pPr>
              <a:buFont typeface="Wingdings" pitchFamily="2" charset="2"/>
              <a:buChar char="Ø"/>
            </a:pPr>
            <a:r>
              <a:rPr lang="en-US" sz="2800" b="1" dirty="0" err="1" smtClean="0">
                <a:latin typeface="Times New Roman" pitchFamily="18" charset="0"/>
                <a:cs typeface="Times New Roman" pitchFamily="18" charset="0"/>
              </a:rPr>
              <a:t>Gurkeerat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singh</a:t>
            </a:r>
            <a:r>
              <a:rPr lang="en-US" sz="2800" b="1" dirty="0" smtClean="0">
                <a:latin typeface="Times New Roman" pitchFamily="18" charset="0"/>
                <a:cs typeface="Times New Roman" pitchFamily="18" charset="0"/>
              </a:rPr>
              <a:t> text book of </a:t>
            </a:r>
            <a:r>
              <a:rPr lang="en-US" sz="2800" b="1" dirty="0" err="1" smtClean="0">
                <a:latin typeface="Times New Roman" pitchFamily="18" charset="0"/>
                <a:cs typeface="Times New Roman" pitchFamily="18" charset="0"/>
              </a:rPr>
              <a:t>orthodonticsDental</a:t>
            </a:r>
            <a:r>
              <a:rPr lang="en-US" sz="2800" b="1" dirty="0" smtClean="0">
                <a:latin typeface="Times New Roman" pitchFamily="18" charset="0"/>
                <a:cs typeface="Times New Roman" pitchFamily="18" charset="0"/>
              </a:rPr>
              <a:t> and Skeletal Age</a:t>
            </a:r>
            <a:endParaRPr lang="en-US" sz="2800" b="1" dirty="0">
              <a:latin typeface="Times New Roman" pitchFamily="18" charset="0"/>
              <a:cs typeface="Times New Roman" pitchFamily="18" charset="0"/>
            </a:endParaRPr>
          </a:p>
        </p:txBody>
      </p:sp>
      <p:sp>
        <p:nvSpPr>
          <p:cNvPr id="4" name="TextBox 3"/>
          <p:cNvSpPr txBox="1"/>
          <p:nvPr/>
        </p:nvSpPr>
        <p:spPr>
          <a:xfrm>
            <a:off x="2057400" y="2209800"/>
            <a:ext cx="5873724" cy="1107996"/>
          </a:xfrm>
          <a:prstGeom prst="rect">
            <a:avLst/>
          </a:prstGeom>
          <a:solidFill>
            <a:schemeClr val="accent4">
              <a:lumMod val="75000"/>
            </a:schemeClr>
          </a:solidFill>
          <a:ln w="57150">
            <a:solidFill>
              <a:schemeClr val="tx1"/>
            </a:solidFill>
          </a:ln>
          <a:effectLst>
            <a:glow rad="139700">
              <a:schemeClr val="accent4">
                <a:satMod val="175000"/>
                <a:alpha val="40000"/>
              </a:schemeClr>
            </a:glow>
          </a:effectLst>
          <a:scene3d>
            <a:camera prst="perspectiveFront"/>
            <a:lightRig rig="threePt" dir="t"/>
          </a:scene3d>
        </p:spPr>
        <p:txBody>
          <a:bodyPr wrap="none" rtlCol="0">
            <a:spAutoFit/>
          </a:bodyPr>
          <a:lstStyle/>
          <a:p>
            <a:r>
              <a:rPr lang="en-US" sz="6600" b="1" dirty="0" smtClean="0">
                <a:latin typeface="Times New Roman" pitchFamily="18" charset="0"/>
                <a:cs typeface="Times New Roman" pitchFamily="18" charset="0"/>
              </a:rPr>
              <a:t>REFERENCES</a:t>
            </a:r>
            <a:endParaRPr lang="en-US" sz="6600" b="1"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5DB6C32A-E9D9-4C7D-8982-632C4931C916}" type="slidenum">
              <a:rPr lang="en-US" smtClean="0"/>
              <a:pPr/>
              <a:t>69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19200" y="914400"/>
            <a:ext cx="7498080" cy="5943600"/>
          </a:xfrm>
        </p:spPr>
        <p:txBody>
          <a:bodyPr>
            <a:normAutofit fontScale="92500"/>
          </a:bodyPr>
          <a:lstStyle/>
          <a:p>
            <a:pPr>
              <a:buFont typeface="Wingdings" pitchFamily="2" charset="2"/>
              <a:buChar char="Ø"/>
            </a:pPr>
            <a:endParaRPr lang="en-US" sz="2800" dirty="0" smtClean="0">
              <a:latin typeface="Arial Black" pitchFamily="34" charset="0"/>
            </a:endParaRPr>
          </a:p>
          <a:p>
            <a:pPr>
              <a:buFont typeface="Wingdings" pitchFamily="2" charset="2"/>
              <a:buChar char="Ø"/>
            </a:pPr>
            <a:r>
              <a:rPr lang="en-US" sz="2800" dirty="0" smtClean="0">
                <a:latin typeface="Arial Black" pitchFamily="34" charset="0"/>
              </a:rPr>
              <a:t> </a:t>
            </a:r>
            <a:r>
              <a:rPr lang="en-US" b="1" dirty="0" smtClean="0">
                <a:latin typeface="Times New Roman" pitchFamily="18" charset="0"/>
                <a:cs typeface="Times New Roman" pitchFamily="18" charset="0"/>
              </a:rPr>
              <a:t>Dental findings assessed by radiography are an important source of information in forensic </a:t>
            </a:r>
            <a:r>
              <a:rPr lang="en-US" b="1" dirty="0" err="1" smtClean="0">
                <a:latin typeface="Times New Roman" pitchFamily="18" charset="0"/>
                <a:cs typeface="Times New Roman" pitchFamily="18" charset="0"/>
              </a:rPr>
              <a:t>Odontological</a:t>
            </a:r>
            <a:r>
              <a:rPr lang="en-US" b="1" dirty="0" smtClean="0">
                <a:latin typeface="Times New Roman" pitchFamily="18" charset="0"/>
                <a:cs typeface="Times New Roman" pitchFamily="18" charset="0"/>
              </a:rPr>
              <a:t> age determination.</a:t>
            </a:r>
          </a:p>
          <a:p>
            <a:pPr>
              <a:buFont typeface="Wingdings" pitchFamily="2" charset="2"/>
              <a:buChar char="Ø"/>
            </a:pPr>
            <a:endParaRPr lang="en-US" b="1" dirty="0" smtClean="0">
              <a:latin typeface="Times New Roman" pitchFamily="18" charset="0"/>
              <a:cs typeface="Times New Roman" pitchFamily="18" charset="0"/>
            </a:endParaRPr>
          </a:p>
          <a:p>
            <a:pPr>
              <a:buFont typeface="Wingdings" pitchFamily="2" charset="2"/>
              <a:buChar char="Ø"/>
            </a:pPr>
            <a:r>
              <a:rPr lang="en-US" b="1" dirty="0" err="1" smtClean="0">
                <a:latin typeface="Times New Roman" pitchFamily="18" charset="0"/>
                <a:cs typeface="Times New Roman" pitchFamily="18" charset="0"/>
              </a:rPr>
              <a:t>Odontological</a:t>
            </a:r>
            <a:r>
              <a:rPr lang="en-US" b="1" dirty="0" smtClean="0">
                <a:latin typeface="Times New Roman" pitchFamily="18" charset="0"/>
                <a:cs typeface="Times New Roman" pitchFamily="18" charset="0"/>
              </a:rPr>
              <a:t> age estimation can be thought of a triad:</a:t>
            </a:r>
          </a:p>
          <a:p>
            <a:pPr>
              <a:buFont typeface="Wingdings" pitchFamily="2" charset="2"/>
              <a:buChar char="§"/>
            </a:pPr>
            <a:r>
              <a:rPr lang="en-US"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The subject for age estimation</a:t>
            </a:r>
          </a:p>
          <a:p>
            <a:pPr>
              <a:buFont typeface="Wingdings" pitchFamily="2" charset="2"/>
              <a:buChar char="§"/>
            </a:pPr>
            <a:r>
              <a:rPr lang="en-US" sz="2800" b="1" dirty="0" smtClean="0">
                <a:latin typeface="Times New Roman" pitchFamily="18" charset="0"/>
                <a:cs typeface="Times New Roman" pitchFamily="18" charset="0"/>
              </a:rPr>
              <a:t>         The appropriately chosen developmental     survey </a:t>
            </a:r>
          </a:p>
          <a:p>
            <a:pPr>
              <a:buFont typeface="Wingdings" pitchFamily="2" charset="2"/>
              <a:buChar char="§"/>
            </a:pPr>
            <a:endParaRPr lang="en-US" sz="2800" b="1" dirty="0" smtClean="0">
              <a:latin typeface="Times New Roman" pitchFamily="18" charset="0"/>
              <a:cs typeface="Times New Roman" pitchFamily="18" charset="0"/>
            </a:endParaRPr>
          </a:p>
          <a:p>
            <a:pPr>
              <a:buFont typeface="Wingdings" pitchFamily="2" charset="2"/>
              <a:buChar char="§"/>
            </a:pPr>
            <a:r>
              <a:rPr lang="en-US" sz="2800" b="1" dirty="0" smtClean="0">
                <a:latin typeface="Times New Roman" pitchFamily="18" charset="0"/>
                <a:cs typeface="Times New Roman" pitchFamily="18" charset="0"/>
              </a:rPr>
              <a:t>         The legal considerations. </a:t>
            </a:r>
            <a:endParaRPr lang="en-US" sz="1800" b="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additive="base">
                                        <p:cTn id="2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Nethu\Documents\age estimation\picz\inspirung quote.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1905000" y="457200"/>
            <a:ext cx="5029200" cy="1015663"/>
          </a:xfrm>
          <a:prstGeom prst="rect">
            <a:avLst/>
          </a:prstGeom>
          <a:noFill/>
        </p:spPr>
        <p:txBody>
          <a:bodyPr wrap="square" lIns="91440" tIns="45720" rIns="91440" bIns="45720">
            <a:spAutoFit/>
          </a:bodyPr>
          <a:lstStyle/>
          <a:p>
            <a:pPr algn="ct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rPr>
              <a:t>THANK YOU</a:t>
            </a:r>
            <a:endParaRPr lang="en-U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Slide Number Placeholder 4"/>
          <p:cNvSpPr>
            <a:spLocks noGrp="1"/>
          </p:cNvSpPr>
          <p:nvPr>
            <p:ph type="sldNum" sz="quarter" idx="12"/>
          </p:nvPr>
        </p:nvSpPr>
        <p:spPr/>
        <p:txBody>
          <a:bodyPr/>
          <a:lstStyle/>
          <a:p>
            <a:fld id="{5DB6C32A-E9D9-4C7D-8982-632C4931C916}" type="slidenum">
              <a:rPr lang="en-US" smtClean="0"/>
              <a:pPr/>
              <a:t>70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sz="3600" dirty="0" smtClean="0">
              <a:solidFill>
                <a:schemeClr val="accent5"/>
              </a:solidFill>
              <a:latin typeface="Times New Roman" pitchFamily="18" charset="0"/>
              <a:cs typeface="Times New Roman" pitchFamily="18" charset="0"/>
            </a:endParaRPr>
          </a:p>
          <a:p>
            <a:endParaRPr lang="en-US" sz="3600" dirty="0" smtClean="0">
              <a:solidFill>
                <a:schemeClr val="accent5"/>
              </a:solidFill>
              <a:latin typeface="Times New Roman" pitchFamily="18" charset="0"/>
              <a:cs typeface="Times New Roman" pitchFamily="18" charset="0"/>
            </a:endParaRPr>
          </a:p>
          <a:p>
            <a:pPr>
              <a:buNone/>
            </a:pPr>
            <a:r>
              <a:rPr lang="en-US" sz="3600" dirty="0" smtClean="0">
                <a:solidFill>
                  <a:schemeClr val="accent5"/>
                </a:solidFill>
                <a:latin typeface="Times New Roman" pitchFamily="18" charset="0"/>
                <a:cs typeface="Times New Roman" pitchFamily="18" charset="0"/>
              </a:rPr>
              <a:t>         </a:t>
            </a:r>
            <a:r>
              <a:rPr lang="en-US" sz="3600" dirty="0" smtClean="0">
                <a:solidFill>
                  <a:srgbClr val="7030A0"/>
                </a:solidFill>
                <a:latin typeface="Times New Roman" pitchFamily="18" charset="0"/>
                <a:cs typeface="Times New Roman" pitchFamily="18" charset="0"/>
              </a:rPr>
              <a:t> </a:t>
            </a:r>
          </a:p>
          <a:p>
            <a:pPr>
              <a:buNone/>
            </a:pPr>
            <a:r>
              <a:rPr lang="en-US" sz="3600" b="1" dirty="0" smtClean="0">
                <a:solidFill>
                  <a:srgbClr val="7030A0"/>
                </a:solidFill>
                <a:latin typeface="Times New Roman" pitchFamily="18" charset="0"/>
                <a:cs typeface="Times New Roman" pitchFamily="18" charset="0"/>
              </a:rPr>
              <a:t>       </a:t>
            </a:r>
            <a:r>
              <a:rPr lang="en-US" sz="4800" b="1" dirty="0" smtClean="0">
                <a:solidFill>
                  <a:srgbClr val="7030A0"/>
                </a:solidFill>
                <a:latin typeface="Times New Roman" pitchFamily="18" charset="0"/>
                <a:cs typeface="Times New Roman" pitchFamily="18" charset="0"/>
              </a:rPr>
              <a:t>AGE ESTIMATION</a:t>
            </a:r>
            <a:endParaRPr lang="en-US" sz="4800" b="1" dirty="0">
              <a:solidFill>
                <a:srgbClr val="7030A0"/>
              </a:solidFill>
              <a:latin typeface="Times New Roman" pitchFamily="18" charset="0"/>
              <a:cs typeface="Times New Roman" pitchFamily="18" charset="0"/>
            </a:endParaRPr>
          </a:p>
        </p:txBody>
      </p:sp>
      <p:pic>
        <p:nvPicPr>
          <p:cNvPr id="2050" name="Picture 2" descr="C:\Users\Nethu\Documents\age estimation\picz\post01-aging.jpg"/>
          <p:cNvPicPr>
            <a:picLocks noChangeAspect="1" noChangeArrowheads="1"/>
          </p:cNvPicPr>
          <p:nvPr/>
        </p:nvPicPr>
        <p:blipFill>
          <a:blip r:embed="rId2"/>
          <a:srcRect/>
          <a:stretch>
            <a:fillRect/>
          </a:stretch>
        </p:blipFill>
        <p:spPr bwMode="auto">
          <a:xfrm>
            <a:off x="1828800" y="304800"/>
            <a:ext cx="6477000" cy="2686050"/>
          </a:xfrm>
          <a:prstGeom prst="rect">
            <a:avLst/>
          </a:prstGeom>
          <a:noFill/>
        </p:spPr>
      </p:pic>
      <p:sp>
        <p:nvSpPr>
          <p:cNvPr id="5" name="Slide Number Placeholder 4"/>
          <p:cNvSpPr>
            <a:spLocks noGrp="1"/>
          </p:cNvSpPr>
          <p:nvPr>
            <p:ph type="sldNum" sz="quarter" idx="12"/>
          </p:nvPr>
        </p:nvSpPr>
        <p:spPr/>
        <p:txBody>
          <a:bodyPr/>
          <a:lstStyle/>
          <a:p>
            <a:fld id="{5DB6C32A-E9D9-4C7D-8982-632C4931C916}"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0"/>
            <a:ext cx="7498080" cy="1143000"/>
          </a:xfrm>
        </p:spPr>
        <p:txBody>
          <a:bodyPr>
            <a:noAutofit/>
          </a:bodyPr>
          <a:lstStyle/>
          <a:p>
            <a:endParaRPr lang="en-US" sz="36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66800" y="1295400"/>
            <a:ext cx="7498080" cy="5562600"/>
          </a:xfrm>
        </p:spPr>
        <p:txBody>
          <a:bodyPr>
            <a:normAutofit/>
          </a:bodyPr>
          <a:lstStyle/>
          <a:p>
            <a:pPr marL="596646" indent="-514350">
              <a:buFont typeface="+mj-lt"/>
              <a:buAutoNum type="alphaLcPeriod"/>
            </a:pPr>
            <a:endParaRPr lang="en-US" sz="2800" b="1" dirty="0" smtClean="0">
              <a:latin typeface="Times New Roman" pitchFamily="18" charset="0"/>
              <a:cs typeface="Times New Roman" pitchFamily="18" charset="0"/>
            </a:endParaRPr>
          </a:p>
          <a:p>
            <a:pPr marL="596646" indent="-514350">
              <a:buFont typeface="Wingdings" pitchFamily="2" charset="2"/>
              <a:buChar char="ü"/>
            </a:pPr>
            <a:r>
              <a:rPr lang="en-US" sz="3600" b="1" dirty="0" smtClean="0">
                <a:latin typeface="Times New Roman" pitchFamily="18" charset="0"/>
                <a:cs typeface="Times New Roman" pitchFamily="18" charset="0"/>
              </a:rPr>
              <a:t>Age estimation is grouped into three phases:</a:t>
            </a:r>
          </a:p>
          <a:p>
            <a:pPr marL="596646" indent="-514350">
              <a:buFont typeface="+mj-lt"/>
              <a:buAutoNum type="alphaLcPeriod"/>
            </a:pPr>
            <a:endParaRPr lang="en-US" sz="2800" b="1" dirty="0" smtClean="0">
              <a:latin typeface="Times New Roman" pitchFamily="18" charset="0"/>
              <a:cs typeface="Times New Roman" pitchFamily="18" charset="0"/>
            </a:endParaRPr>
          </a:p>
          <a:p>
            <a:pPr marL="939546" indent="-857250">
              <a:buFont typeface="+mj-lt"/>
              <a:buAutoNum type="romanUcPeriod"/>
            </a:pPr>
            <a:r>
              <a:rPr lang="en-US" sz="3600" b="1" dirty="0" smtClean="0">
                <a:latin typeface="Times New Roman" pitchFamily="18" charset="0"/>
                <a:cs typeface="Times New Roman" pitchFamily="18" charset="0"/>
              </a:rPr>
              <a:t>Pre natal, natal, post natal.</a:t>
            </a:r>
          </a:p>
          <a:p>
            <a:pPr marL="939546" indent="-857250">
              <a:buFont typeface="+mj-lt"/>
              <a:buAutoNum type="romanUcPeriod"/>
            </a:pPr>
            <a:r>
              <a:rPr lang="en-US" sz="3600" b="1" dirty="0" smtClean="0">
                <a:latin typeface="Times New Roman" pitchFamily="18" charset="0"/>
                <a:cs typeface="Times New Roman" pitchFamily="18" charset="0"/>
              </a:rPr>
              <a:t>Children and adolescents  and</a:t>
            </a:r>
          </a:p>
          <a:p>
            <a:pPr marL="939546" indent="-857250">
              <a:buFont typeface="+mj-lt"/>
              <a:buAutoNum type="romanUcPeriod"/>
            </a:pPr>
            <a:r>
              <a:rPr lang="en-US" sz="3600" b="1" dirty="0" smtClean="0">
                <a:latin typeface="Times New Roman" pitchFamily="18" charset="0"/>
                <a:cs typeface="Times New Roman" pitchFamily="18" charset="0"/>
              </a:rPr>
              <a:t>Adults. </a:t>
            </a:r>
          </a:p>
          <a:p>
            <a:pPr marL="596646" indent="-514350">
              <a:buClr>
                <a:schemeClr val="tx1"/>
              </a:buClr>
              <a:buNone/>
            </a:pPr>
            <a:endParaRPr lang="en-US" sz="2800" b="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DB6C32A-E9D9-4C7D-8982-632C4931C916}"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ox(in)">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ox(i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8014</TotalTime>
  <Words>3025</Words>
  <Application>Microsoft Office PowerPoint</Application>
  <PresentationFormat>On-screen Show (4:3)</PresentationFormat>
  <Paragraphs>379</Paragraphs>
  <Slides>70</Slides>
  <Notes>1</Notes>
  <HiddenSlides>28</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Solstice</vt:lpstr>
      <vt:lpstr>     AGE ESTIMATION WITH            RADIOGRAPHS</vt:lpstr>
      <vt:lpstr>PowerPoint Presentation</vt:lpstr>
      <vt:lpstr>  DEFINITION</vt:lpstr>
      <vt:lpstr>FORENSIC ODONTOLOGIST DELVE INTO</vt:lpstr>
      <vt:lpstr>Importance of tooth in age estimation</vt:lpstr>
      <vt:lpstr>PowerPoint Presentation</vt:lpstr>
      <vt:lpstr>PowerPoint Presentation</vt:lpstr>
      <vt:lpstr>PowerPoint Presentation</vt:lpstr>
      <vt:lpstr>PowerPoint Presentation</vt:lpstr>
      <vt:lpstr>For age determination, two methods are commonly used: </vt:lpstr>
      <vt:lpstr>PRE NATAL, NATAL, POST NATAL</vt:lpstr>
      <vt:lpstr>PowerPoint Presentation</vt:lpstr>
      <vt:lpstr>PowerPoint Presentation</vt:lpstr>
      <vt:lpstr> </vt:lpstr>
      <vt:lpstr>AGE ESTIMATION IN CHILDREN    AND ADOLESCENTS</vt:lpstr>
      <vt:lpstr>PowerPoint Presentation</vt:lpstr>
      <vt:lpstr>Method applied for age determination in children and adolescents</vt:lpstr>
      <vt:lpstr>SCHOUR AND MASSLER’S METHOD</vt:lpstr>
      <vt:lpstr>PowerPoint Presentation</vt:lpstr>
      <vt:lpstr>MOOREE’S , FANNING AND HUNT METHOD</vt:lpstr>
      <vt:lpstr>PowerPoint Presentation</vt:lpstr>
      <vt:lpstr>   DEMERJIAN, GOLDSTEIN AND TANNER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NOLLA’S METHOD:</vt:lpstr>
      <vt:lpstr>PowerPoint Presentation</vt:lpstr>
      <vt:lpstr>PowerPoint Presentation</vt:lpstr>
      <vt:lpstr>AGE ESTIMATION WITH OPEN APICES:</vt:lpstr>
      <vt:lpstr>PowerPoint Presentation</vt:lpstr>
      <vt:lpstr> </vt:lpstr>
      <vt:lpstr>MODIFIED DEMERJIAN METHOD</vt:lpstr>
      <vt:lpstr>PowerPoint Presentation</vt:lpstr>
      <vt:lpstr>PowerPoint Presentation</vt:lpstr>
      <vt:lpstr>INDIAN SPECIFIC REGRESSION METHOD</vt:lpstr>
      <vt:lpstr>PowerPoint Presentation</vt:lpstr>
      <vt:lpstr>AGE ESTIMATION IN ADULTS</vt:lpstr>
      <vt:lpstr>THE ASSESSMENT OF VOLUME OF TEETH</vt:lpstr>
      <vt:lpstr>METHOD by kvaal’s et al :</vt:lpstr>
      <vt:lpstr>PowerPoint Presentation</vt:lpstr>
      <vt:lpstr>The coronal pulp cavity index:</vt:lpstr>
      <vt:lpstr>PowerPoint Presentation</vt:lpstr>
      <vt:lpstr>DEVELOPMENT OF THIRD MOLAR</vt:lpstr>
      <vt:lpstr>HARRIS AND NORTJE METHOD:</vt:lpstr>
      <vt:lpstr> VAN HEERDEN system:</vt:lpstr>
      <vt:lpstr>CAMERIERE METHOD</vt:lpstr>
      <vt:lpstr>PowerPoint Presentation</vt:lpstr>
      <vt:lpstr>PowerPoint Presentation</vt:lpstr>
      <vt:lpstr>PowerPoint Presentation</vt:lpstr>
      <vt:lpstr>PowerPoint Presentation</vt:lpstr>
      <vt:lpstr>SKELETAL AGE</vt:lpstr>
      <vt:lpstr>Regions normally used for age assessment</vt:lpstr>
      <vt:lpstr>Distal ends of long bones of forearm </vt:lpstr>
      <vt:lpstr>CARPALS</vt:lpstr>
      <vt:lpstr>METACARPALS</vt:lpstr>
      <vt:lpstr>PHALANGES</vt:lpstr>
      <vt:lpstr>Fishermans method</vt:lpstr>
      <vt:lpstr>PowerPoint Presentation</vt:lpstr>
      <vt:lpstr>SKELETAL MATURITY INDICATORS</vt:lpstr>
      <vt:lpstr>CEREBRAL VERTEBRAE MATURITY INDICATORS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AGE ESTIMATION WITH            RADIOGRAPHS</dc:title>
  <dc:creator>Nethu</dc:creator>
  <cp:lastModifiedBy>pratima soni</cp:lastModifiedBy>
  <cp:revision>513</cp:revision>
  <dcterms:created xsi:type="dcterms:W3CDTF">2014-09-15T14:36:37Z</dcterms:created>
  <dcterms:modified xsi:type="dcterms:W3CDTF">2021-06-25T03:19:05Z</dcterms:modified>
</cp:coreProperties>
</file>