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7"/>
  </p:notesMasterIdLst>
  <p:sldIdLst>
    <p:sldId id="257" r:id="rId2"/>
    <p:sldId id="258" r:id="rId3"/>
    <p:sldId id="259" r:id="rId4"/>
    <p:sldId id="260" r:id="rId5"/>
    <p:sldId id="262" r:id="rId6"/>
    <p:sldId id="266" r:id="rId7"/>
    <p:sldId id="267" r:id="rId8"/>
    <p:sldId id="268" r:id="rId9"/>
    <p:sldId id="319" r:id="rId10"/>
    <p:sldId id="320" r:id="rId11"/>
    <p:sldId id="270" r:id="rId12"/>
    <p:sldId id="273" r:id="rId13"/>
    <p:sldId id="274" r:id="rId14"/>
    <p:sldId id="275" r:id="rId15"/>
    <p:sldId id="276" r:id="rId16"/>
    <p:sldId id="277" r:id="rId17"/>
    <p:sldId id="321"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4" r:id="rId33"/>
    <p:sldId id="295" r:id="rId34"/>
    <p:sldId id="296" r:id="rId35"/>
    <p:sldId id="297" r:id="rId36"/>
    <p:sldId id="298" r:id="rId37"/>
    <p:sldId id="299" r:id="rId38"/>
    <p:sldId id="300" r:id="rId39"/>
    <p:sldId id="301" r:id="rId40"/>
    <p:sldId id="302"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 id="316" r:id="rId55"/>
    <p:sldId id="317"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527" autoAdjust="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82CA13-A661-49BB-8A8F-B8AD28D14606}" type="doc">
      <dgm:prSet loTypeId="urn:microsoft.com/office/officeart/2005/8/layout/vList6" loCatId="list" qsTypeId="urn:microsoft.com/office/officeart/2005/8/quickstyle/3d2" qsCatId="3D" csTypeId="urn:microsoft.com/office/officeart/2005/8/colors/accent1_2" csCatId="accent1" phldr="1"/>
      <dgm:spPr/>
      <dgm:t>
        <a:bodyPr/>
        <a:lstStyle/>
        <a:p>
          <a:endParaRPr lang="en-IN"/>
        </a:p>
      </dgm:t>
    </dgm:pt>
    <dgm:pt modelId="{B4137C6D-5B10-4D40-86A1-7C7F62A88B46}">
      <dgm:prSet phldrT="[Text]"/>
      <dgm:spPr/>
      <dgm:t>
        <a:bodyPr/>
        <a:lstStyle/>
        <a:p>
          <a:r>
            <a:rPr lang="en-US" dirty="0" smtClean="0"/>
            <a:t>Central Component</a:t>
          </a:r>
          <a:endParaRPr lang="en-IN" dirty="0"/>
        </a:p>
      </dgm:t>
    </dgm:pt>
    <dgm:pt modelId="{FA2A8153-6703-4EF5-B62C-0F8B9AD91495}" type="parTrans" cxnId="{C67A1C57-5E78-4210-8057-E64FE95AE11A}">
      <dgm:prSet/>
      <dgm:spPr/>
      <dgm:t>
        <a:bodyPr/>
        <a:lstStyle/>
        <a:p>
          <a:endParaRPr lang="en-IN"/>
        </a:p>
      </dgm:t>
    </dgm:pt>
    <dgm:pt modelId="{D16A34B9-9E1A-45E6-B0A6-66F5C3775AFA}" type="sibTrans" cxnId="{C67A1C57-5E78-4210-8057-E64FE95AE11A}">
      <dgm:prSet/>
      <dgm:spPr/>
      <dgm:t>
        <a:bodyPr/>
        <a:lstStyle/>
        <a:p>
          <a:endParaRPr lang="en-IN"/>
        </a:p>
      </dgm:t>
    </dgm:pt>
    <dgm:pt modelId="{6ED1EA07-38CF-4F7D-9C43-A7879BAD2190}">
      <dgm:prSet phldrT="[Text]"/>
      <dgm:spPr/>
      <dgm:t>
        <a:bodyPr/>
        <a:lstStyle/>
        <a:p>
          <a:r>
            <a:rPr lang="en-US" dirty="0" smtClean="0"/>
            <a:t>Bone marrow</a:t>
          </a:r>
          <a:endParaRPr lang="en-IN" dirty="0"/>
        </a:p>
      </dgm:t>
    </dgm:pt>
    <dgm:pt modelId="{BB7FE55E-9C4E-4085-BF29-84B0C51B35DB}" type="parTrans" cxnId="{77AFBE0C-D49D-4168-AA13-5623C80C2222}">
      <dgm:prSet/>
      <dgm:spPr/>
      <dgm:t>
        <a:bodyPr/>
        <a:lstStyle/>
        <a:p>
          <a:endParaRPr lang="en-IN"/>
        </a:p>
      </dgm:t>
    </dgm:pt>
    <dgm:pt modelId="{A47E72D7-4E52-4355-A0BC-05B0DFAE1F03}" type="sibTrans" cxnId="{77AFBE0C-D49D-4168-AA13-5623C80C2222}">
      <dgm:prSet/>
      <dgm:spPr/>
      <dgm:t>
        <a:bodyPr/>
        <a:lstStyle/>
        <a:p>
          <a:endParaRPr lang="en-IN"/>
        </a:p>
      </dgm:t>
    </dgm:pt>
    <dgm:pt modelId="{1D341BD9-A3C3-4AAF-8BEE-8791F0A0FE4B}">
      <dgm:prSet phldrT="[Text]"/>
      <dgm:spPr/>
      <dgm:t>
        <a:bodyPr/>
        <a:lstStyle/>
        <a:p>
          <a:r>
            <a:rPr lang="en-US" dirty="0" smtClean="0"/>
            <a:t>Peripheral Component</a:t>
          </a:r>
          <a:endParaRPr lang="en-IN" dirty="0"/>
        </a:p>
      </dgm:t>
    </dgm:pt>
    <dgm:pt modelId="{7449004B-73DA-4835-99E9-61ECC34D8DA9}" type="parTrans" cxnId="{61805E7F-8EF6-4E3D-AEF4-9D2C430B1EA1}">
      <dgm:prSet/>
      <dgm:spPr/>
      <dgm:t>
        <a:bodyPr/>
        <a:lstStyle/>
        <a:p>
          <a:endParaRPr lang="en-IN"/>
        </a:p>
      </dgm:t>
    </dgm:pt>
    <dgm:pt modelId="{0B204793-5B78-452A-A4AD-4DD389BB2853}" type="sibTrans" cxnId="{61805E7F-8EF6-4E3D-AEF4-9D2C430B1EA1}">
      <dgm:prSet/>
      <dgm:spPr/>
      <dgm:t>
        <a:bodyPr/>
        <a:lstStyle/>
        <a:p>
          <a:endParaRPr lang="en-IN"/>
        </a:p>
      </dgm:t>
    </dgm:pt>
    <dgm:pt modelId="{87DDCE7C-EBF5-4F99-99CC-5C46BB33CA85}">
      <dgm:prSet phldrT="[Text]"/>
      <dgm:spPr/>
      <dgm:t>
        <a:bodyPr/>
        <a:lstStyle/>
        <a:p>
          <a:r>
            <a:rPr lang="en-US" dirty="0" err="1" smtClean="0"/>
            <a:t>Lymphnodes</a:t>
          </a:r>
          <a:endParaRPr lang="en-IN" dirty="0"/>
        </a:p>
      </dgm:t>
    </dgm:pt>
    <dgm:pt modelId="{F8EF9D0A-7932-4201-9A7F-BC743464BD78}" type="parTrans" cxnId="{F5B0713F-30AF-499B-A9A6-9C4AD84F2BB8}">
      <dgm:prSet/>
      <dgm:spPr/>
      <dgm:t>
        <a:bodyPr/>
        <a:lstStyle/>
        <a:p>
          <a:endParaRPr lang="en-IN"/>
        </a:p>
      </dgm:t>
    </dgm:pt>
    <dgm:pt modelId="{7ACE80ED-F267-47F7-8292-BBCA005DE547}" type="sibTrans" cxnId="{F5B0713F-30AF-499B-A9A6-9C4AD84F2BB8}">
      <dgm:prSet/>
      <dgm:spPr/>
      <dgm:t>
        <a:bodyPr/>
        <a:lstStyle/>
        <a:p>
          <a:endParaRPr lang="en-IN"/>
        </a:p>
      </dgm:t>
    </dgm:pt>
    <dgm:pt modelId="{C09EF206-D6CC-436E-9C9A-F759DC4834BF}">
      <dgm:prSet phldrT="[Text]"/>
      <dgm:spPr/>
      <dgm:t>
        <a:bodyPr/>
        <a:lstStyle/>
        <a:p>
          <a:r>
            <a:rPr lang="en-US" smtClean="0"/>
            <a:t>Thymus – T Lymphocytes (CMI)</a:t>
          </a:r>
          <a:endParaRPr lang="en-IN" dirty="0"/>
        </a:p>
      </dgm:t>
    </dgm:pt>
    <dgm:pt modelId="{AC57F9E7-0FE5-4A63-830D-AFEE9AEA93FF}" type="parTrans" cxnId="{159BEB35-4C6B-4DCF-A149-36151EC6EEBA}">
      <dgm:prSet/>
      <dgm:spPr/>
      <dgm:t>
        <a:bodyPr/>
        <a:lstStyle/>
        <a:p>
          <a:endParaRPr lang="en-IN"/>
        </a:p>
      </dgm:t>
    </dgm:pt>
    <dgm:pt modelId="{827EAACE-553F-4D2B-872E-B4B2AB34EDEE}" type="sibTrans" cxnId="{159BEB35-4C6B-4DCF-A149-36151EC6EEBA}">
      <dgm:prSet/>
      <dgm:spPr/>
      <dgm:t>
        <a:bodyPr/>
        <a:lstStyle/>
        <a:p>
          <a:endParaRPr lang="en-IN"/>
        </a:p>
      </dgm:t>
    </dgm:pt>
    <dgm:pt modelId="{E5747D95-9304-470B-A859-5BAD03036938}">
      <dgm:prSet phldrT="[Text]"/>
      <dgm:spPr/>
      <dgm:t>
        <a:bodyPr/>
        <a:lstStyle/>
        <a:p>
          <a:r>
            <a:rPr lang="en-US" smtClean="0"/>
            <a:t>Bursa of Fabricius eqvivalen                – B Lymphocytes (AMI)</a:t>
          </a:r>
          <a:endParaRPr lang="en-IN" dirty="0"/>
        </a:p>
      </dgm:t>
    </dgm:pt>
    <dgm:pt modelId="{DB1CCFC8-E1B6-4A01-8F7A-BA8349F105B5}" type="parTrans" cxnId="{3462EDFA-0C4A-4A8A-AA98-DBE98A49BCC1}">
      <dgm:prSet/>
      <dgm:spPr/>
      <dgm:t>
        <a:bodyPr/>
        <a:lstStyle/>
        <a:p>
          <a:endParaRPr lang="en-IN"/>
        </a:p>
      </dgm:t>
    </dgm:pt>
    <dgm:pt modelId="{3EE6FC9F-C309-498A-9475-FA5AF8DCC90E}" type="sibTrans" cxnId="{3462EDFA-0C4A-4A8A-AA98-DBE98A49BCC1}">
      <dgm:prSet/>
      <dgm:spPr/>
      <dgm:t>
        <a:bodyPr/>
        <a:lstStyle/>
        <a:p>
          <a:endParaRPr lang="en-IN"/>
        </a:p>
      </dgm:t>
    </dgm:pt>
    <dgm:pt modelId="{7CF5CC92-0D63-4094-B04C-65E2D2CFB130}">
      <dgm:prSet phldrT="[Text]"/>
      <dgm:spPr/>
      <dgm:t>
        <a:bodyPr/>
        <a:lstStyle/>
        <a:p>
          <a:r>
            <a:rPr lang="en-US" dirty="0" smtClean="0"/>
            <a:t>Spleen</a:t>
          </a:r>
          <a:endParaRPr lang="en-IN" dirty="0"/>
        </a:p>
      </dgm:t>
    </dgm:pt>
    <dgm:pt modelId="{5F0C48A7-E9EF-421A-A071-43FB4E4B5B1A}" type="parTrans" cxnId="{D4F5E032-745B-44F2-A1DC-B5B187F54892}">
      <dgm:prSet/>
      <dgm:spPr/>
      <dgm:t>
        <a:bodyPr/>
        <a:lstStyle/>
        <a:p>
          <a:endParaRPr lang="en-IN"/>
        </a:p>
      </dgm:t>
    </dgm:pt>
    <dgm:pt modelId="{96E4C4E2-FA75-4A60-B9A7-2A607DFC7CFE}" type="sibTrans" cxnId="{D4F5E032-745B-44F2-A1DC-B5B187F54892}">
      <dgm:prSet/>
      <dgm:spPr/>
      <dgm:t>
        <a:bodyPr/>
        <a:lstStyle/>
        <a:p>
          <a:endParaRPr lang="en-IN"/>
        </a:p>
      </dgm:t>
    </dgm:pt>
    <dgm:pt modelId="{D396C647-1B2B-4504-8AF7-B58F9BC6E912}">
      <dgm:prSet phldrT="[Text]"/>
      <dgm:spPr/>
      <dgm:t>
        <a:bodyPr/>
        <a:lstStyle/>
        <a:p>
          <a:r>
            <a:rPr lang="en-US" dirty="0" smtClean="0"/>
            <a:t>Gut-associated lymphoid tissue, namely </a:t>
          </a:r>
          <a:r>
            <a:rPr lang="en-US" dirty="0" err="1" smtClean="0"/>
            <a:t>Peyer’s</a:t>
          </a:r>
          <a:r>
            <a:rPr lang="en-US" dirty="0" smtClean="0"/>
            <a:t> patches and Appendix</a:t>
          </a:r>
          <a:endParaRPr lang="en-IN" dirty="0"/>
        </a:p>
      </dgm:t>
    </dgm:pt>
    <dgm:pt modelId="{F3D862B7-185B-4881-A91C-9A24A5A3242E}" type="parTrans" cxnId="{AA7445DF-C151-4594-8C43-2FF62AA3712A}">
      <dgm:prSet/>
      <dgm:spPr/>
      <dgm:t>
        <a:bodyPr/>
        <a:lstStyle/>
        <a:p>
          <a:endParaRPr lang="en-IN"/>
        </a:p>
      </dgm:t>
    </dgm:pt>
    <dgm:pt modelId="{5631C4F0-427F-4739-87F0-BB635D3E8D25}" type="sibTrans" cxnId="{AA7445DF-C151-4594-8C43-2FF62AA3712A}">
      <dgm:prSet/>
      <dgm:spPr/>
      <dgm:t>
        <a:bodyPr/>
        <a:lstStyle/>
        <a:p>
          <a:endParaRPr lang="en-IN"/>
        </a:p>
      </dgm:t>
    </dgm:pt>
    <dgm:pt modelId="{64F740E9-20AF-49EF-AF28-3DE1065276EC}" type="pres">
      <dgm:prSet presAssocID="{A282CA13-A661-49BB-8A8F-B8AD28D14606}" presName="Name0" presStyleCnt="0">
        <dgm:presLayoutVars>
          <dgm:dir/>
          <dgm:animLvl val="lvl"/>
          <dgm:resizeHandles/>
        </dgm:presLayoutVars>
      </dgm:prSet>
      <dgm:spPr/>
      <dgm:t>
        <a:bodyPr/>
        <a:lstStyle/>
        <a:p>
          <a:endParaRPr lang="en-IN"/>
        </a:p>
      </dgm:t>
    </dgm:pt>
    <dgm:pt modelId="{6FE2EB01-0BD7-45C0-9A4F-AE2DD1B210FC}" type="pres">
      <dgm:prSet presAssocID="{B4137C6D-5B10-4D40-86A1-7C7F62A88B46}" presName="linNode" presStyleCnt="0"/>
      <dgm:spPr/>
      <dgm:t>
        <a:bodyPr/>
        <a:lstStyle/>
        <a:p>
          <a:endParaRPr lang="en-US"/>
        </a:p>
      </dgm:t>
    </dgm:pt>
    <dgm:pt modelId="{B090AA11-9E02-480F-9491-CE36A598F2D9}" type="pres">
      <dgm:prSet presAssocID="{B4137C6D-5B10-4D40-86A1-7C7F62A88B46}" presName="parentShp" presStyleLbl="node1" presStyleIdx="0" presStyleCnt="2" custScaleX="60526">
        <dgm:presLayoutVars>
          <dgm:bulletEnabled val="1"/>
        </dgm:presLayoutVars>
      </dgm:prSet>
      <dgm:spPr/>
      <dgm:t>
        <a:bodyPr/>
        <a:lstStyle/>
        <a:p>
          <a:endParaRPr lang="en-IN"/>
        </a:p>
      </dgm:t>
    </dgm:pt>
    <dgm:pt modelId="{D6446B46-1A73-45E4-9831-53D297845B50}" type="pres">
      <dgm:prSet presAssocID="{B4137C6D-5B10-4D40-86A1-7C7F62A88B46}" presName="childShp" presStyleLbl="bgAccFollowNode1" presStyleIdx="0" presStyleCnt="2" custScaleX="88304">
        <dgm:presLayoutVars>
          <dgm:bulletEnabled val="1"/>
        </dgm:presLayoutVars>
      </dgm:prSet>
      <dgm:spPr/>
      <dgm:t>
        <a:bodyPr/>
        <a:lstStyle/>
        <a:p>
          <a:endParaRPr lang="en-IN"/>
        </a:p>
      </dgm:t>
    </dgm:pt>
    <dgm:pt modelId="{76F4CDD8-F37A-4839-B0B9-5E863F43E091}" type="pres">
      <dgm:prSet presAssocID="{D16A34B9-9E1A-45E6-B0A6-66F5C3775AFA}" presName="spacing" presStyleCnt="0"/>
      <dgm:spPr/>
      <dgm:t>
        <a:bodyPr/>
        <a:lstStyle/>
        <a:p>
          <a:endParaRPr lang="en-US"/>
        </a:p>
      </dgm:t>
    </dgm:pt>
    <dgm:pt modelId="{FDF7CF20-07EA-442C-9B02-40962E7D80BE}" type="pres">
      <dgm:prSet presAssocID="{1D341BD9-A3C3-4AAF-8BEE-8791F0A0FE4B}" presName="linNode" presStyleCnt="0"/>
      <dgm:spPr/>
      <dgm:t>
        <a:bodyPr/>
        <a:lstStyle/>
        <a:p>
          <a:endParaRPr lang="en-US"/>
        </a:p>
      </dgm:t>
    </dgm:pt>
    <dgm:pt modelId="{90959259-B3C6-4B82-B033-0AF8E155DFFC}" type="pres">
      <dgm:prSet presAssocID="{1D341BD9-A3C3-4AAF-8BEE-8791F0A0FE4B}" presName="parentShp" presStyleLbl="node1" presStyleIdx="1" presStyleCnt="2" custScaleX="62281">
        <dgm:presLayoutVars>
          <dgm:bulletEnabled val="1"/>
        </dgm:presLayoutVars>
      </dgm:prSet>
      <dgm:spPr/>
      <dgm:t>
        <a:bodyPr/>
        <a:lstStyle/>
        <a:p>
          <a:endParaRPr lang="en-IN"/>
        </a:p>
      </dgm:t>
    </dgm:pt>
    <dgm:pt modelId="{6CE23127-7582-443B-8A4E-D481AA357D39}" type="pres">
      <dgm:prSet presAssocID="{1D341BD9-A3C3-4AAF-8BEE-8791F0A0FE4B}" presName="childShp" presStyleLbl="bgAccFollowNode1" presStyleIdx="1" presStyleCnt="2" custScaleX="90058">
        <dgm:presLayoutVars>
          <dgm:bulletEnabled val="1"/>
        </dgm:presLayoutVars>
      </dgm:prSet>
      <dgm:spPr/>
      <dgm:t>
        <a:bodyPr/>
        <a:lstStyle/>
        <a:p>
          <a:endParaRPr lang="en-IN"/>
        </a:p>
      </dgm:t>
    </dgm:pt>
  </dgm:ptLst>
  <dgm:cxnLst>
    <dgm:cxn modelId="{73597E31-4CC1-446B-BE9F-F377704147A4}" type="presOf" srcId="{1D341BD9-A3C3-4AAF-8BEE-8791F0A0FE4B}" destId="{90959259-B3C6-4B82-B033-0AF8E155DFFC}" srcOrd="0" destOrd="0" presId="urn:microsoft.com/office/officeart/2005/8/layout/vList6"/>
    <dgm:cxn modelId="{AA7445DF-C151-4594-8C43-2FF62AA3712A}" srcId="{1D341BD9-A3C3-4AAF-8BEE-8791F0A0FE4B}" destId="{D396C647-1B2B-4504-8AF7-B58F9BC6E912}" srcOrd="2" destOrd="0" parTransId="{F3D862B7-185B-4881-A91C-9A24A5A3242E}" sibTransId="{5631C4F0-427F-4739-87F0-BB635D3E8D25}"/>
    <dgm:cxn modelId="{3462EDFA-0C4A-4A8A-AA98-DBE98A49BCC1}" srcId="{B4137C6D-5B10-4D40-86A1-7C7F62A88B46}" destId="{E5747D95-9304-470B-A859-5BAD03036938}" srcOrd="2" destOrd="0" parTransId="{DB1CCFC8-E1B6-4A01-8F7A-BA8349F105B5}" sibTransId="{3EE6FC9F-C309-498A-9475-FA5AF8DCC90E}"/>
    <dgm:cxn modelId="{20212C47-EE30-458D-B67B-D77B6B00E217}" type="presOf" srcId="{7CF5CC92-0D63-4094-B04C-65E2D2CFB130}" destId="{6CE23127-7582-443B-8A4E-D481AA357D39}" srcOrd="0" destOrd="1" presId="urn:microsoft.com/office/officeart/2005/8/layout/vList6"/>
    <dgm:cxn modelId="{F5B0713F-30AF-499B-A9A6-9C4AD84F2BB8}" srcId="{1D341BD9-A3C3-4AAF-8BEE-8791F0A0FE4B}" destId="{87DDCE7C-EBF5-4F99-99CC-5C46BB33CA85}" srcOrd="0" destOrd="0" parTransId="{F8EF9D0A-7932-4201-9A7F-BC743464BD78}" sibTransId="{7ACE80ED-F267-47F7-8292-BBCA005DE547}"/>
    <dgm:cxn modelId="{DC6904AA-99A9-4656-A7D0-DC6BA3ACF4E7}" type="presOf" srcId="{D396C647-1B2B-4504-8AF7-B58F9BC6E912}" destId="{6CE23127-7582-443B-8A4E-D481AA357D39}" srcOrd="0" destOrd="2" presId="urn:microsoft.com/office/officeart/2005/8/layout/vList6"/>
    <dgm:cxn modelId="{61805E7F-8EF6-4E3D-AEF4-9D2C430B1EA1}" srcId="{A282CA13-A661-49BB-8A8F-B8AD28D14606}" destId="{1D341BD9-A3C3-4AAF-8BEE-8791F0A0FE4B}" srcOrd="1" destOrd="0" parTransId="{7449004B-73DA-4835-99E9-61ECC34D8DA9}" sibTransId="{0B204793-5B78-452A-A4AD-4DD389BB2853}"/>
    <dgm:cxn modelId="{159BEB35-4C6B-4DCF-A149-36151EC6EEBA}" srcId="{B4137C6D-5B10-4D40-86A1-7C7F62A88B46}" destId="{C09EF206-D6CC-436E-9C9A-F759DC4834BF}" srcOrd="1" destOrd="0" parTransId="{AC57F9E7-0FE5-4A63-830D-AFEE9AEA93FF}" sibTransId="{827EAACE-553F-4D2B-872E-B4B2AB34EDEE}"/>
    <dgm:cxn modelId="{58DE656E-9766-4D71-88C8-38E56B851138}" type="presOf" srcId="{6ED1EA07-38CF-4F7D-9C43-A7879BAD2190}" destId="{D6446B46-1A73-45E4-9831-53D297845B50}" srcOrd="0" destOrd="0" presId="urn:microsoft.com/office/officeart/2005/8/layout/vList6"/>
    <dgm:cxn modelId="{D4F5E032-745B-44F2-A1DC-B5B187F54892}" srcId="{1D341BD9-A3C3-4AAF-8BEE-8791F0A0FE4B}" destId="{7CF5CC92-0D63-4094-B04C-65E2D2CFB130}" srcOrd="1" destOrd="0" parTransId="{5F0C48A7-E9EF-421A-A071-43FB4E4B5B1A}" sibTransId="{96E4C4E2-FA75-4A60-B9A7-2A607DFC7CFE}"/>
    <dgm:cxn modelId="{77AFBE0C-D49D-4168-AA13-5623C80C2222}" srcId="{B4137C6D-5B10-4D40-86A1-7C7F62A88B46}" destId="{6ED1EA07-38CF-4F7D-9C43-A7879BAD2190}" srcOrd="0" destOrd="0" parTransId="{BB7FE55E-9C4E-4085-BF29-84B0C51B35DB}" sibTransId="{A47E72D7-4E52-4355-A0BC-05B0DFAE1F03}"/>
    <dgm:cxn modelId="{2C7F6953-F85E-42C7-A214-F7344FE56248}" type="presOf" srcId="{B4137C6D-5B10-4D40-86A1-7C7F62A88B46}" destId="{B090AA11-9E02-480F-9491-CE36A598F2D9}" srcOrd="0" destOrd="0" presId="urn:microsoft.com/office/officeart/2005/8/layout/vList6"/>
    <dgm:cxn modelId="{6F1DF00D-2514-400A-892E-F519F98B0FA4}" type="presOf" srcId="{C09EF206-D6CC-436E-9C9A-F759DC4834BF}" destId="{D6446B46-1A73-45E4-9831-53D297845B50}" srcOrd="0" destOrd="1" presId="urn:microsoft.com/office/officeart/2005/8/layout/vList6"/>
    <dgm:cxn modelId="{F3B982E8-FDE0-4044-91F5-41866FC8467E}" type="presOf" srcId="{E5747D95-9304-470B-A859-5BAD03036938}" destId="{D6446B46-1A73-45E4-9831-53D297845B50}" srcOrd="0" destOrd="2" presId="urn:microsoft.com/office/officeart/2005/8/layout/vList6"/>
    <dgm:cxn modelId="{C67A1C57-5E78-4210-8057-E64FE95AE11A}" srcId="{A282CA13-A661-49BB-8A8F-B8AD28D14606}" destId="{B4137C6D-5B10-4D40-86A1-7C7F62A88B46}" srcOrd="0" destOrd="0" parTransId="{FA2A8153-6703-4EF5-B62C-0F8B9AD91495}" sibTransId="{D16A34B9-9E1A-45E6-B0A6-66F5C3775AFA}"/>
    <dgm:cxn modelId="{A654D036-CC4F-47D2-9DF7-09786D166DA5}" type="presOf" srcId="{87DDCE7C-EBF5-4F99-99CC-5C46BB33CA85}" destId="{6CE23127-7582-443B-8A4E-D481AA357D39}" srcOrd="0" destOrd="0" presId="urn:microsoft.com/office/officeart/2005/8/layout/vList6"/>
    <dgm:cxn modelId="{D8977D45-3EDB-4465-8E37-5B16FF66A10C}" type="presOf" srcId="{A282CA13-A661-49BB-8A8F-B8AD28D14606}" destId="{64F740E9-20AF-49EF-AF28-3DE1065276EC}" srcOrd="0" destOrd="0" presId="urn:microsoft.com/office/officeart/2005/8/layout/vList6"/>
    <dgm:cxn modelId="{251E422E-E2A6-49A3-B7EC-862465C2A662}" type="presParOf" srcId="{64F740E9-20AF-49EF-AF28-3DE1065276EC}" destId="{6FE2EB01-0BD7-45C0-9A4F-AE2DD1B210FC}" srcOrd="0" destOrd="0" presId="urn:microsoft.com/office/officeart/2005/8/layout/vList6"/>
    <dgm:cxn modelId="{1D13CC77-9755-497A-9A7D-085E4E5C89E7}" type="presParOf" srcId="{6FE2EB01-0BD7-45C0-9A4F-AE2DD1B210FC}" destId="{B090AA11-9E02-480F-9491-CE36A598F2D9}" srcOrd="0" destOrd="0" presId="urn:microsoft.com/office/officeart/2005/8/layout/vList6"/>
    <dgm:cxn modelId="{A1EE1149-5F3C-4A45-981E-6976E7E9ED9F}" type="presParOf" srcId="{6FE2EB01-0BD7-45C0-9A4F-AE2DD1B210FC}" destId="{D6446B46-1A73-45E4-9831-53D297845B50}" srcOrd="1" destOrd="0" presId="urn:microsoft.com/office/officeart/2005/8/layout/vList6"/>
    <dgm:cxn modelId="{269F66C5-17DD-4CA6-BEAD-5414582C96F7}" type="presParOf" srcId="{64F740E9-20AF-49EF-AF28-3DE1065276EC}" destId="{76F4CDD8-F37A-4839-B0B9-5E863F43E091}" srcOrd="1" destOrd="0" presId="urn:microsoft.com/office/officeart/2005/8/layout/vList6"/>
    <dgm:cxn modelId="{AD72838F-7124-4BC0-951F-5E09148CBCB0}" type="presParOf" srcId="{64F740E9-20AF-49EF-AF28-3DE1065276EC}" destId="{FDF7CF20-07EA-442C-9B02-40962E7D80BE}" srcOrd="2" destOrd="0" presId="urn:microsoft.com/office/officeart/2005/8/layout/vList6"/>
    <dgm:cxn modelId="{1368619A-631A-4C6C-8D3C-6666FE500E8B}" type="presParOf" srcId="{FDF7CF20-07EA-442C-9B02-40962E7D80BE}" destId="{90959259-B3C6-4B82-B033-0AF8E155DFFC}" srcOrd="0" destOrd="0" presId="urn:microsoft.com/office/officeart/2005/8/layout/vList6"/>
    <dgm:cxn modelId="{C3FE4C07-0A67-4A57-A77E-84CE06BEEE95}" type="presParOf" srcId="{FDF7CF20-07EA-442C-9B02-40962E7D80BE}" destId="{6CE23127-7582-443B-8A4E-D481AA357D39}"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46B46-1A73-45E4-9831-53D297845B50}">
      <dsp:nvSpPr>
        <dsp:cNvPr id="0" name=""/>
        <dsp:cNvSpPr/>
      </dsp:nvSpPr>
      <dsp:spPr>
        <a:xfrm>
          <a:off x="2900379" y="496"/>
          <a:ext cx="4314850" cy="1934765"/>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065" tIns="12065" rIns="12065" bIns="12065"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Bone marrow</a:t>
          </a:r>
          <a:endParaRPr lang="en-IN" sz="1900" kern="1200" dirty="0"/>
        </a:p>
        <a:p>
          <a:pPr marL="171450" lvl="1" indent="-171450" algn="l" defTabSz="844550">
            <a:lnSpc>
              <a:spcPct val="90000"/>
            </a:lnSpc>
            <a:spcBef>
              <a:spcPct val="0"/>
            </a:spcBef>
            <a:spcAft>
              <a:spcPct val="15000"/>
            </a:spcAft>
            <a:buChar char="••"/>
          </a:pPr>
          <a:r>
            <a:rPr lang="en-US" sz="1900" kern="1200" smtClean="0"/>
            <a:t>Thymus – T Lymphocytes (CMI)</a:t>
          </a:r>
          <a:endParaRPr lang="en-IN" sz="1900" kern="1200" dirty="0"/>
        </a:p>
        <a:p>
          <a:pPr marL="171450" lvl="1" indent="-171450" algn="l" defTabSz="844550">
            <a:lnSpc>
              <a:spcPct val="90000"/>
            </a:lnSpc>
            <a:spcBef>
              <a:spcPct val="0"/>
            </a:spcBef>
            <a:spcAft>
              <a:spcPct val="15000"/>
            </a:spcAft>
            <a:buChar char="••"/>
          </a:pPr>
          <a:r>
            <a:rPr lang="en-US" sz="1900" kern="1200" smtClean="0"/>
            <a:t>Bursa of Fabricius eqvivalen                – B Lymphocytes (AMI)</a:t>
          </a:r>
          <a:endParaRPr lang="en-IN" sz="1900" kern="1200" dirty="0"/>
        </a:p>
      </dsp:txBody>
      <dsp:txXfrm>
        <a:off x="2900379" y="242342"/>
        <a:ext cx="3589313" cy="1451073"/>
      </dsp:txXfrm>
    </dsp:sp>
    <dsp:sp modelId="{B090AA11-9E02-480F-9491-CE36A598F2D9}">
      <dsp:nvSpPr>
        <dsp:cNvPr id="0" name=""/>
        <dsp:cNvSpPr/>
      </dsp:nvSpPr>
      <dsp:spPr>
        <a:xfrm>
          <a:off x="928701" y="496"/>
          <a:ext cx="1971678" cy="193476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t>Central Component</a:t>
          </a:r>
          <a:endParaRPr lang="en-IN" sz="2600" kern="1200" dirty="0"/>
        </a:p>
      </dsp:txBody>
      <dsp:txXfrm>
        <a:off x="1023148" y="94943"/>
        <a:ext cx="1782784" cy="1745871"/>
      </dsp:txXfrm>
    </dsp:sp>
    <dsp:sp modelId="{6CE23127-7582-443B-8A4E-D481AA357D39}">
      <dsp:nvSpPr>
        <dsp:cNvPr id="0" name=""/>
        <dsp:cNvSpPr/>
      </dsp:nvSpPr>
      <dsp:spPr>
        <a:xfrm>
          <a:off x="2886111" y="2128738"/>
          <a:ext cx="4400557" cy="1934765"/>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065" tIns="12065" rIns="12065" bIns="12065" numCol="1" spcCol="1270" anchor="t" anchorCtr="0">
          <a:noAutofit/>
        </a:bodyPr>
        <a:lstStyle/>
        <a:p>
          <a:pPr marL="171450" lvl="1" indent="-171450" algn="l" defTabSz="844550">
            <a:lnSpc>
              <a:spcPct val="90000"/>
            </a:lnSpc>
            <a:spcBef>
              <a:spcPct val="0"/>
            </a:spcBef>
            <a:spcAft>
              <a:spcPct val="15000"/>
            </a:spcAft>
            <a:buChar char="••"/>
          </a:pPr>
          <a:r>
            <a:rPr lang="en-US" sz="1900" kern="1200" dirty="0" err="1" smtClean="0"/>
            <a:t>Lymphnodes</a:t>
          </a:r>
          <a:endParaRPr lang="en-IN" sz="1900" kern="1200" dirty="0"/>
        </a:p>
        <a:p>
          <a:pPr marL="171450" lvl="1" indent="-171450" algn="l" defTabSz="844550">
            <a:lnSpc>
              <a:spcPct val="90000"/>
            </a:lnSpc>
            <a:spcBef>
              <a:spcPct val="0"/>
            </a:spcBef>
            <a:spcAft>
              <a:spcPct val="15000"/>
            </a:spcAft>
            <a:buChar char="••"/>
          </a:pPr>
          <a:r>
            <a:rPr lang="en-US" sz="1900" kern="1200" dirty="0" smtClean="0"/>
            <a:t>Spleen</a:t>
          </a:r>
          <a:endParaRPr lang="en-IN" sz="1900" kern="1200" dirty="0"/>
        </a:p>
        <a:p>
          <a:pPr marL="171450" lvl="1" indent="-171450" algn="l" defTabSz="844550">
            <a:lnSpc>
              <a:spcPct val="90000"/>
            </a:lnSpc>
            <a:spcBef>
              <a:spcPct val="0"/>
            </a:spcBef>
            <a:spcAft>
              <a:spcPct val="15000"/>
            </a:spcAft>
            <a:buChar char="••"/>
          </a:pPr>
          <a:r>
            <a:rPr lang="en-US" sz="1900" kern="1200" dirty="0" smtClean="0"/>
            <a:t>Gut-associated lymphoid tissue, namely </a:t>
          </a:r>
          <a:r>
            <a:rPr lang="en-US" sz="1900" kern="1200" dirty="0" err="1" smtClean="0"/>
            <a:t>Peyer’s</a:t>
          </a:r>
          <a:r>
            <a:rPr lang="en-US" sz="1900" kern="1200" dirty="0" smtClean="0"/>
            <a:t> patches and Appendix</a:t>
          </a:r>
          <a:endParaRPr lang="en-IN" sz="1900" kern="1200" dirty="0"/>
        </a:p>
      </dsp:txBody>
      <dsp:txXfrm>
        <a:off x="2886111" y="2370584"/>
        <a:ext cx="3675020" cy="1451073"/>
      </dsp:txXfrm>
    </dsp:sp>
    <dsp:sp modelId="{90959259-B3C6-4B82-B033-0AF8E155DFFC}">
      <dsp:nvSpPr>
        <dsp:cNvPr id="0" name=""/>
        <dsp:cNvSpPr/>
      </dsp:nvSpPr>
      <dsp:spPr>
        <a:xfrm>
          <a:off x="857262" y="2128738"/>
          <a:ext cx="2028848" cy="193476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t>Peripheral Component</a:t>
          </a:r>
          <a:endParaRPr lang="en-IN" sz="2600" kern="1200" dirty="0"/>
        </a:p>
      </dsp:txBody>
      <dsp:txXfrm>
        <a:off x="951709" y="2223185"/>
        <a:ext cx="1839954" cy="1745871"/>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BBF5DD-0530-4481-A005-108ABCD1E81D}" type="datetimeFigureOut">
              <a:rPr lang="en-US" smtClean="0"/>
              <a:t>6/18/2021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CDCDE2-3082-4D23-AC1F-832176B5FCE3}" type="slidenum">
              <a:rPr lang="en-US" smtClean="0"/>
              <a:t>‹#›</a:t>
            </a:fld>
            <a:endParaRPr lang="en-US"/>
          </a:p>
        </p:txBody>
      </p:sp>
    </p:spTree>
    <p:extLst>
      <p:ext uri="{BB962C8B-B14F-4D97-AF65-F5344CB8AC3E}">
        <p14:creationId xmlns:p14="http://schemas.microsoft.com/office/powerpoint/2010/main" val="675592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Has sensitive process of checks &amp; balances that together generate an appropriate immune response that is - prompt, accurate, effective, self-limiting</a:t>
            </a:r>
          </a:p>
          <a:p>
            <a:endParaRPr lang="en-US" dirty="0"/>
          </a:p>
        </p:txBody>
      </p:sp>
      <p:sp>
        <p:nvSpPr>
          <p:cNvPr id="4" name="Slide Number Placeholder 3"/>
          <p:cNvSpPr>
            <a:spLocks noGrp="1"/>
          </p:cNvSpPr>
          <p:nvPr>
            <p:ph type="sldNum" sz="quarter" idx="10"/>
          </p:nvPr>
        </p:nvSpPr>
        <p:spPr/>
        <p:txBody>
          <a:bodyPr/>
          <a:lstStyle/>
          <a:p>
            <a:fld id="{60CDCDE2-3082-4D23-AC1F-832176B5FCE3}" type="slidenum">
              <a:rPr lang="en-US" smtClean="0"/>
              <a:t>2</a:t>
            </a:fld>
            <a:endParaRPr lang="en-US"/>
          </a:p>
        </p:txBody>
      </p:sp>
    </p:spTree>
    <p:extLst>
      <p:ext uri="{BB962C8B-B14F-4D97-AF65-F5344CB8AC3E}">
        <p14:creationId xmlns:p14="http://schemas.microsoft.com/office/powerpoint/2010/main" val="638364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90000"/>
              </a:lnSpc>
            </a:pPr>
            <a:r>
              <a:rPr lang="en-US" dirty="0" smtClean="0"/>
              <a:t>Tolerance to tissue and cell antigens can be induced by injection of </a:t>
            </a:r>
            <a:r>
              <a:rPr lang="en-US" dirty="0" err="1" smtClean="0"/>
              <a:t>hemopoietic</a:t>
            </a:r>
            <a:r>
              <a:rPr lang="en-US" dirty="0" smtClean="0"/>
              <a:t> (stem) cells in neonatal or severely </a:t>
            </a:r>
            <a:r>
              <a:rPr lang="en-US" dirty="0" err="1" smtClean="0"/>
              <a:t>immunocompromised</a:t>
            </a:r>
            <a:endParaRPr lang="en-US" dirty="0" smtClean="0"/>
          </a:p>
          <a:p>
            <a:pPr algn="just">
              <a:lnSpc>
                <a:spcPct val="90000"/>
              </a:lnSpc>
            </a:pPr>
            <a:r>
              <a:rPr lang="en-US" dirty="0" smtClean="0"/>
              <a:t>Grafting of allogeneic bone marrow or thymus in early life results in tolerance to the donor type cells and tissues </a:t>
            </a:r>
          </a:p>
          <a:p>
            <a:endParaRPr lang="en-US" dirty="0"/>
          </a:p>
        </p:txBody>
      </p:sp>
      <p:sp>
        <p:nvSpPr>
          <p:cNvPr id="4" name="Slide Number Placeholder 3"/>
          <p:cNvSpPr>
            <a:spLocks noGrp="1"/>
          </p:cNvSpPr>
          <p:nvPr>
            <p:ph type="sldNum" sz="quarter" idx="10"/>
          </p:nvPr>
        </p:nvSpPr>
        <p:spPr/>
        <p:txBody>
          <a:bodyPr/>
          <a:lstStyle/>
          <a:p>
            <a:fld id="{73A16EB2-B893-45EC-B0D7-5D262FC3B5CF}" type="slidenum">
              <a:rPr lang="en-IN" smtClean="0"/>
              <a:pPr/>
              <a:t>7</a:t>
            </a:fld>
            <a:endParaRPr lang="en-IN"/>
          </a:p>
        </p:txBody>
      </p:sp>
    </p:spTree>
    <p:extLst>
      <p:ext uri="{BB962C8B-B14F-4D97-AF65-F5344CB8AC3E}">
        <p14:creationId xmlns:p14="http://schemas.microsoft.com/office/powerpoint/2010/main" val="3357951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rgbClr val="FF0000"/>
                </a:solidFill>
              </a:rPr>
              <a:t>Molecular mimicry : </a:t>
            </a:r>
          </a:p>
          <a:p>
            <a:r>
              <a:rPr lang="en-US" sz="1200" dirty="0" smtClean="0"/>
              <a:t>Antigen looks similar to a self-peptide. As a result, the body produces an immune response to the trigger factor as well as to self</a:t>
            </a:r>
            <a:endParaRPr lang="en-GB" sz="1200" dirty="0" smtClean="0"/>
          </a:p>
          <a:p>
            <a:endParaRPr lang="en-US" dirty="0"/>
          </a:p>
        </p:txBody>
      </p:sp>
      <p:sp>
        <p:nvSpPr>
          <p:cNvPr id="4" name="Slide Number Placeholder 3"/>
          <p:cNvSpPr>
            <a:spLocks noGrp="1"/>
          </p:cNvSpPr>
          <p:nvPr>
            <p:ph type="sldNum" sz="quarter" idx="10"/>
          </p:nvPr>
        </p:nvSpPr>
        <p:spPr/>
        <p:txBody>
          <a:bodyPr/>
          <a:lstStyle/>
          <a:p>
            <a:fld id="{60CDCDE2-3082-4D23-AC1F-832176B5FCE3}" type="slidenum">
              <a:rPr lang="en-US" smtClean="0"/>
              <a:t>11</a:t>
            </a:fld>
            <a:endParaRPr lang="en-US"/>
          </a:p>
        </p:txBody>
      </p:sp>
    </p:spTree>
    <p:extLst>
      <p:ext uri="{BB962C8B-B14F-4D97-AF65-F5344CB8AC3E}">
        <p14:creationId xmlns:p14="http://schemas.microsoft.com/office/powerpoint/2010/main" val="390929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A9C6CE-CD32-4128-A150-6A321953D86E}" type="slidenum">
              <a:rPr lang="en-US"/>
              <a:pPr/>
              <a:t>12</a:t>
            </a:fld>
            <a:endParaRPr lang="en-US"/>
          </a:p>
        </p:txBody>
      </p:sp>
      <p:sp>
        <p:nvSpPr>
          <p:cNvPr id="259074" name="Rectangle 2"/>
          <p:cNvSpPr>
            <a:spLocks noGrp="1" noRot="1" noChangeAspect="1" noChangeArrowheads="1" noTextEdit="1"/>
          </p:cNvSpPr>
          <p:nvPr>
            <p:ph type="sldImg"/>
          </p:nvPr>
        </p:nvSpPr>
        <p:spPr>
          <a:ln/>
        </p:spPr>
      </p:sp>
      <p:sp>
        <p:nvSpPr>
          <p:cNvPr id="259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73FDD2-9A9C-48C6-BA3C-E3ED2E3A37CB}" type="slidenum">
              <a:rPr lang="en-US"/>
              <a:pPr/>
              <a:t>13</a:t>
            </a:fld>
            <a:endParaRPr lang="en-US"/>
          </a:p>
        </p:txBody>
      </p:sp>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DC271E-7A76-495E-8B4B-703393B602B0}" type="slidenum">
              <a:rPr lang="en-US"/>
              <a:pPr/>
              <a:t>14</a:t>
            </a:fld>
            <a:endParaRPr lang="en-US"/>
          </a:p>
        </p:txBody>
      </p:sp>
      <p:sp>
        <p:nvSpPr>
          <p:cNvPr id="261122" name="Rectangle 2"/>
          <p:cNvSpPr>
            <a:spLocks noGrp="1" noRot="1" noChangeAspect="1" noChangeArrowheads="1" noTextEdit="1"/>
          </p:cNvSpPr>
          <p:nvPr>
            <p:ph type="sldImg"/>
          </p:nvPr>
        </p:nvSpPr>
        <p:spPr>
          <a:ln/>
        </p:spPr>
      </p:sp>
      <p:sp>
        <p:nvSpPr>
          <p:cNvPr id="261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3CDF8A-85B4-4ADE-AF2D-514942514484}" type="slidenum">
              <a:rPr lang="en-US"/>
              <a:pPr/>
              <a:t>15</a:t>
            </a:fld>
            <a:endParaRPr lang="en-US"/>
          </a:p>
        </p:txBody>
      </p:sp>
      <p:sp>
        <p:nvSpPr>
          <p:cNvPr id="262146" name="Rectangle 2"/>
          <p:cNvSpPr>
            <a:spLocks noGrp="1" noRot="1" noChangeAspect="1" noChangeArrowheads="1" noTextEdit="1"/>
          </p:cNvSpPr>
          <p:nvPr>
            <p:ph type="sldImg"/>
          </p:nvPr>
        </p:nvSpPr>
        <p:spPr>
          <a:ln/>
        </p:spPr>
      </p:sp>
      <p:sp>
        <p:nvSpPr>
          <p:cNvPr id="262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7BA07F-88A2-4A2E-BA76-1059C4EDC472}" type="slidenum">
              <a:rPr lang="en-US"/>
              <a:pPr/>
              <a:t>47</a:t>
            </a:fld>
            <a:endParaRPr lang="en-US"/>
          </a:p>
        </p:txBody>
      </p:sp>
      <p:sp>
        <p:nvSpPr>
          <p:cNvPr id="971778" name="Rectangle 1026"/>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71779" name="Rectangle 1027"/>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65198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18578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70139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13434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25580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7662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82427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5464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93963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11554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63519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49728906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2752" y="1676400"/>
            <a:ext cx="7851648" cy="2847110"/>
          </a:xfrm>
        </p:spPr>
        <p:style>
          <a:lnRef idx="0">
            <a:schemeClr val="accent5"/>
          </a:lnRef>
          <a:fillRef idx="3">
            <a:schemeClr val="accent5"/>
          </a:fillRef>
          <a:effectRef idx="3">
            <a:schemeClr val="accent5"/>
          </a:effectRef>
          <a:fontRef idx="minor">
            <a:schemeClr val="lt1"/>
          </a:fontRef>
        </p:style>
        <p:txBody>
          <a:bodyPr>
            <a:noAutofit/>
          </a:bodyPr>
          <a:lstStyle/>
          <a:p>
            <a:pPr algn="ctr"/>
            <a:r>
              <a:rPr lang="en-US" sz="4800" b="1" dirty="0" smtClean="0">
                <a:solidFill>
                  <a:schemeClr val="tx1"/>
                </a:solidFill>
                <a:latin typeface="Algerian" pitchFamily="82" charset="0"/>
              </a:rPr>
              <a:t>Autoimmune Diseases </a:t>
            </a:r>
            <a:br>
              <a:rPr lang="en-US" sz="4800" b="1" dirty="0" smtClean="0">
                <a:solidFill>
                  <a:schemeClr val="tx1"/>
                </a:solidFill>
                <a:latin typeface="Algerian" pitchFamily="82" charset="0"/>
              </a:rPr>
            </a:br>
            <a:r>
              <a:rPr lang="en-US" sz="4800" b="1" dirty="0" smtClean="0">
                <a:solidFill>
                  <a:schemeClr val="tx1"/>
                </a:solidFill>
                <a:latin typeface="Algerian" pitchFamily="82" charset="0"/>
              </a:rPr>
              <a:t>of        </a:t>
            </a:r>
            <a:br>
              <a:rPr lang="en-US" sz="4800" b="1" dirty="0" smtClean="0">
                <a:solidFill>
                  <a:schemeClr val="tx1"/>
                </a:solidFill>
                <a:latin typeface="Algerian" pitchFamily="82" charset="0"/>
              </a:rPr>
            </a:br>
            <a:r>
              <a:rPr lang="en-US" sz="4800" b="1" dirty="0" err="1" smtClean="0">
                <a:solidFill>
                  <a:schemeClr val="tx1"/>
                </a:solidFill>
                <a:latin typeface="Algerian" pitchFamily="82" charset="0"/>
              </a:rPr>
              <a:t>Maxillo</a:t>
            </a:r>
            <a:r>
              <a:rPr lang="en-US" sz="4800" b="1" dirty="0" smtClean="0">
                <a:solidFill>
                  <a:schemeClr val="tx1"/>
                </a:solidFill>
                <a:latin typeface="Algerian" pitchFamily="82" charset="0"/>
              </a:rPr>
              <a:t>-Facial region</a:t>
            </a:r>
            <a:endParaRPr lang="en-IN" sz="4800" b="1" dirty="0">
              <a:solidFill>
                <a:schemeClr val="tx1"/>
              </a:solidFill>
              <a:latin typeface="Algerian" pitchFamily="82" charset="0"/>
            </a:endParaRPr>
          </a:p>
        </p:txBody>
      </p:sp>
    </p:spTree>
    <p:extLst>
      <p:ext uri="{BB962C8B-B14F-4D97-AF65-F5344CB8AC3E}">
        <p14:creationId xmlns:p14="http://schemas.microsoft.com/office/powerpoint/2010/main" val="37817804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marL="0" indent="0" algn="ctr">
              <a:buNone/>
            </a:pPr>
            <a:r>
              <a:rPr lang="en-US" dirty="0" smtClean="0"/>
              <a:t>COMMON MECHANISM CENTRAL TO ALL AUTOIMMUNE DISEASES IS </a:t>
            </a:r>
          </a:p>
          <a:p>
            <a:endParaRPr lang="en-US" dirty="0"/>
          </a:p>
          <a:p>
            <a:pPr marL="0" indent="0" algn="ctr">
              <a:buNone/>
            </a:pPr>
            <a:endParaRPr lang="en-US" sz="4000" dirty="0" smtClean="0">
              <a:solidFill>
                <a:srgbClr val="FF0000"/>
              </a:solidFill>
            </a:endParaRPr>
          </a:p>
          <a:p>
            <a:pPr marL="0" indent="0" algn="ctr">
              <a:buNone/>
            </a:pPr>
            <a:endParaRPr lang="en-US" sz="4000" dirty="0">
              <a:solidFill>
                <a:srgbClr val="FF0000"/>
              </a:solidFill>
            </a:endParaRPr>
          </a:p>
          <a:p>
            <a:pPr marL="0" indent="0" algn="ctr">
              <a:buNone/>
            </a:pPr>
            <a:r>
              <a:rPr lang="en-US" sz="4000" b="1" dirty="0" smtClean="0">
                <a:solidFill>
                  <a:srgbClr val="FF0000"/>
                </a:solidFill>
              </a:rPr>
              <a:t>FAILURE OF PERIPHERAL TOLERANCE</a:t>
            </a:r>
            <a:endParaRPr lang="en-US" sz="4000" b="1" dirty="0">
              <a:solidFill>
                <a:srgbClr val="FF0000"/>
              </a:solidFill>
            </a:endParaRPr>
          </a:p>
        </p:txBody>
      </p:sp>
      <p:sp>
        <p:nvSpPr>
          <p:cNvPr id="4" name="Down Arrow 3"/>
          <p:cNvSpPr/>
          <p:nvPr/>
        </p:nvSpPr>
        <p:spPr>
          <a:xfrm>
            <a:off x="4267200" y="2743200"/>
            <a:ext cx="762000" cy="1905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47967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824558"/>
          </a:xfrm>
        </p:spPr>
        <p:txBody>
          <a:bodyPr/>
          <a:lstStyle/>
          <a:p>
            <a:endParaRPr lang="en-IN" dirty="0"/>
          </a:p>
        </p:txBody>
      </p:sp>
      <p:sp>
        <p:nvSpPr>
          <p:cNvPr id="4" name="Text Box 3"/>
          <p:cNvSpPr txBox="1">
            <a:spLocks noChangeArrowheads="1"/>
          </p:cNvSpPr>
          <p:nvPr/>
        </p:nvSpPr>
        <p:spPr bwMode="auto">
          <a:xfrm>
            <a:off x="285720" y="1000108"/>
            <a:ext cx="4343400" cy="1791260"/>
          </a:xfrm>
          <a:prstGeom prst="rect">
            <a:avLst/>
          </a:prstGeom>
          <a:noFill/>
          <a:ln w="38100">
            <a:solidFill>
              <a:schemeClr val="tx2"/>
            </a:solidFill>
            <a:miter lim="800000"/>
            <a:headEnd/>
            <a:tailEnd/>
          </a:ln>
          <a:effectLst/>
        </p:spPr>
        <p:txBody>
          <a:bodyPr>
            <a:spAutoFit/>
          </a:bodyPr>
          <a:lstStyle/>
          <a:p>
            <a:pPr lvl="1">
              <a:spcBef>
                <a:spcPct val="20000"/>
              </a:spcBef>
              <a:buClr>
                <a:schemeClr val="accent1"/>
              </a:buClr>
              <a:buSzPct val="60000"/>
              <a:buFont typeface="Wingdings" pitchFamily="2" charset="2"/>
              <a:buNone/>
            </a:pPr>
            <a:r>
              <a:rPr lang="en-US" sz="2400" b="1" dirty="0" smtClean="0">
                <a:solidFill>
                  <a:srgbClr val="660033"/>
                </a:solidFill>
              </a:rPr>
              <a:t>Genetic Factors</a:t>
            </a:r>
          </a:p>
          <a:p>
            <a:pPr lvl="1">
              <a:spcBef>
                <a:spcPct val="20000"/>
              </a:spcBef>
              <a:buClr>
                <a:schemeClr val="accent1"/>
              </a:buClr>
              <a:buSzPct val="60000"/>
              <a:buFont typeface="Wingdings" pitchFamily="2" charset="2"/>
              <a:buChar char="l"/>
            </a:pPr>
            <a:r>
              <a:rPr lang="en-US" sz="2400" dirty="0" err="1" smtClean="0"/>
              <a:t>Aberant</a:t>
            </a:r>
            <a:r>
              <a:rPr lang="en-US" sz="2400" dirty="0" smtClean="0"/>
              <a:t> MHC/HLA -</a:t>
            </a:r>
          </a:p>
          <a:p>
            <a:pPr lvl="1">
              <a:spcBef>
                <a:spcPct val="20000"/>
              </a:spcBef>
              <a:buClr>
                <a:schemeClr val="accent1"/>
              </a:buClr>
              <a:buSzPct val="60000"/>
            </a:pPr>
            <a:r>
              <a:rPr lang="en-US" sz="2400" dirty="0" smtClean="0"/>
              <a:t>           present </a:t>
            </a:r>
            <a:r>
              <a:rPr lang="en-US" sz="2400" dirty="0"/>
              <a:t>self peptide</a:t>
            </a:r>
          </a:p>
          <a:p>
            <a:pPr lvl="1">
              <a:spcBef>
                <a:spcPct val="20000"/>
              </a:spcBef>
              <a:buClr>
                <a:schemeClr val="accent1"/>
              </a:buClr>
              <a:buSzPct val="60000"/>
              <a:buFont typeface="Wingdings" pitchFamily="2" charset="2"/>
              <a:buChar char="l"/>
            </a:pPr>
            <a:r>
              <a:rPr lang="en-US" sz="2400" dirty="0" err="1"/>
              <a:t>Autoreactive</a:t>
            </a:r>
            <a:r>
              <a:rPr lang="en-US" sz="2400" dirty="0"/>
              <a:t> T &amp; B cells</a:t>
            </a:r>
            <a:endParaRPr lang="en-GB" sz="2000" dirty="0"/>
          </a:p>
        </p:txBody>
      </p:sp>
      <p:sp>
        <p:nvSpPr>
          <p:cNvPr id="5" name="Text Box 5"/>
          <p:cNvSpPr txBox="1">
            <a:spLocks noChangeArrowheads="1"/>
          </p:cNvSpPr>
          <p:nvPr/>
        </p:nvSpPr>
        <p:spPr bwMode="auto">
          <a:xfrm>
            <a:off x="4857752" y="1000109"/>
            <a:ext cx="4054476" cy="2234458"/>
          </a:xfrm>
          <a:prstGeom prst="rect">
            <a:avLst/>
          </a:prstGeom>
          <a:noFill/>
          <a:ln w="38100">
            <a:solidFill>
              <a:schemeClr val="tx2"/>
            </a:solidFill>
            <a:miter lim="800000"/>
            <a:headEnd/>
            <a:tailEnd/>
          </a:ln>
          <a:effectLst/>
        </p:spPr>
        <p:txBody>
          <a:bodyPr wrap="square">
            <a:spAutoFit/>
          </a:bodyPr>
          <a:lstStyle/>
          <a:p>
            <a:pPr>
              <a:spcBef>
                <a:spcPct val="20000"/>
              </a:spcBef>
              <a:buClr>
                <a:schemeClr val="accent1"/>
              </a:buClr>
              <a:buSzPct val="60000"/>
              <a:buFont typeface="Wingdings" pitchFamily="2" charset="2"/>
              <a:buNone/>
            </a:pPr>
            <a:r>
              <a:rPr lang="en-US" sz="2400" b="1" dirty="0" smtClean="0">
                <a:solidFill>
                  <a:srgbClr val="660033"/>
                </a:solidFill>
              </a:rPr>
              <a:t>Environmental Factors</a:t>
            </a:r>
          </a:p>
          <a:p>
            <a:pPr>
              <a:spcBef>
                <a:spcPct val="20000"/>
              </a:spcBef>
              <a:buClr>
                <a:schemeClr val="accent1"/>
              </a:buClr>
              <a:buSzPct val="60000"/>
              <a:buFont typeface="Wingdings" pitchFamily="2" charset="2"/>
              <a:buChar char="l"/>
            </a:pPr>
            <a:r>
              <a:rPr lang="en-US" sz="2400" dirty="0" smtClean="0"/>
              <a:t>Infectious</a:t>
            </a:r>
            <a:r>
              <a:rPr lang="en-US" sz="2400" dirty="0"/>
              <a:t>/ </a:t>
            </a:r>
            <a:r>
              <a:rPr lang="en-US" sz="2400" dirty="0" smtClean="0"/>
              <a:t>noninfectious</a:t>
            </a:r>
          </a:p>
          <a:p>
            <a:pPr>
              <a:spcBef>
                <a:spcPct val="20000"/>
              </a:spcBef>
              <a:buClr>
                <a:schemeClr val="accent1"/>
              </a:buClr>
              <a:buSzPct val="60000"/>
            </a:pPr>
            <a:r>
              <a:rPr lang="en-US" sz="2400" dirty="0" smtClean="0"/>
              <a:t>                                     triggers</a:t>
            </a:r>
            <a:endParaRPr lang="en-US" sz="2400" dirty="0"/>
          </a:p>
          <a:p>
            <a:pPr>
              <a:spcBef>
                <a:spcPct val="20000"/>
              </a:spcBef>
              <a:buClr>
                <a:schemeClr val="accent1"/>
              </a:buClr>
              <a:buSzPct val="60000"/>
              <a:buFont typeface="Wingdings" pitchFamily="2" charset="2"/>
              <a:buChar char="l"/>
            </a:pPr>
            <a:r>
              <a:rPr lang="en-US" sz="2400" dirty="0"/>
              <a:t>Hypothesis : </a:t>
            </a:r>
            <a:r>
              <a:rPr lang="en-US" sz="2400" dirty="0" smtClean="0"/>
              <a:t>Molecular</a:t>
            </a:r>
          </a:p>
          <a:p>
            <a:pPr>
              <a:spcBef>
                <a:spcPct val="20000"/>
              </a:spcBef>
              <a:buClr>
                <a:schemeClr val="accent1"/>
              </a:buClr>
              <a:buSzPct val="60000"/>
            </a:pPr>
            <a:r>
              <a:rPr lang="en-US" sz="2400" dirty="0" smtClean="0"/>
              <a:t>                                    mimicry</a:t>
            </a:r>
            <a:r>
              <a:rPr lang="en-US" dirty="0" smtClean="0"/>
              <a:t>     </a:t>
            </a:r>
            <a:endParaRPr lang="en-GB" dirty="0"/>
          </a:p>
        </p:txBody>
      </p:sp>
      <p:sp>
        <p:nvSpPr>
          <p:cNvPr id="6" name="Text Box 7"/>
          <p:cNvSpPr txBox="1">
            <a:spLocks noChangeArrowheads="1"/>
          </p:cNvSpPr>
          <p:nvPr/>
        </p:nvSpPr>
        <p:spPr bwMode="auto">
          <a:xfrm>
            <a:off x="2912767" y="4000504"/>
            <a:ext cx="3211456" cy="461665"/>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wrap="none">
            <a:spAutoFit/>
          </a:bodyPr>
          <a:lstStyle/>
          <a:p>
            <a:pPr algn="ctr"/>
            <a:r>
              <a:rPr lang="en-US" sz="2400" b="1" dirty="0">
                <a:solidFill>
                  <a:srgbClr val="660033"/>
                </a:solidFill>
              </a:rPr>
              <a:t>AUTOIMMUNE DISEASE</a:t>
            </a:r>
            <a:endParaRPr lang="en-GB" sz="2400" b="1" dirty="0">
              <a:solidFill>
                <a:srgbClr val="660033"/>
              </a:solidFill>
            </a:endParaRPr>
          </a:p>
        </p:txBody>
      </p:sp>
      <p:sp>
        <p:nvSpPr>
          <p:cNvPr id="11" name="Bent-Up Arrow 10"/>
          <p:cNvSpPr/>
          <p:nvPr/>
        </p:nvSpPr>
        <p:spPr>
          <a:xfrm rot="5400000">
            <a:off x="1196555" y="3089672"/>
            <a:ext cx="1393040" cy="121444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Bent-Up Arrow 12"/>
          <p:cNvSpPr/>
          <p:nvPr/>
        </p:nvSpPr>
        <p:spPr>
          <a:xfrm rot="16200000" flipH="1">
            <a:off x="6572264" y="3500438"/>
            <a:ext cx="785818" cy="85725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42654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subTitle" idx="1"/>
          </p:nvPr>
        </p:nvSpPr>
        <p:spPr>
          <a:xfrm>
            <a:off x="285720" y="914400"/>
            <a:ext cx="8634442" cy="5867400"/>
          </a:xfrm>
        </p:spPr>
        <p:txBody>
          <a:bodyPr>
            <a:normAutofit/>
          </a:bodyPr>
          <a:lstStyle/>
          <a:p>
            <a:pPr algn="ctr"/>
            <a:r>
              <a:rPr lang="en-US" sz="2400" b="1" dirty="0" smtClean="0">
                <a:solidFill>
                  <a:srgbClr val="FF0000"/>
                </a:solidFill>
                <a:cs typeface="Times New Roman" pitchFamily="18" charset="0"/>
              </a:rPr>
              <a:t>Blood &amp; </a:t>
            </a:r>
            <a:r>
              <a:rPr lang="en-US" sz="2400" b="1" dirty="0">
                <a:solidFill>
                  <a:srgbClr val="FF0000"/>
                </a:solidFill>
                <a:cs typeface="Times New Roman" pitchFamily="18" charset="0"/>
              </a:rPr>
              <a:t>blood vessels</a:t>
            </a:r>
            <a:endParaRPr lang="en-US" sz="2400" dirty="0">
              <a:solidFill>
                <a:srgbClr val="FF0000"/>
              </a:solidFill>
              <a:cs typeface="Times New Roman" pitchFamily="18" charset="0"/>
            </a:endParaRPr>
          </a:p>
          <a:p>
            <a:pPr algn="l">
              <a:buFontTx/>
              <a:buChar char="•"/>
            </a:pPr>
            <a:r>
              <a:rPr lang="en-US" sz="2400" dirty="0">
                <a:solidFill>
                  <a:schemeClr val="tx1"/>
                </a:solidFill>
                <a:cs typeface="Times New Roman" pitchFamily="18" charset="0"/>
              </a:rPr>
              <a:t> Autoimmune hemolytic anemia</a:t>
            </a:r>
          </a:p>
          <a:p>
            <a:pPr algn="l">
              <a:buFontTx/>
              <a:buChar char="•"/>
            </a:pPr>
            <a:r>
              <a:rPr lang="en-US" sz="2400" dirty="0">
                <a:solidFill>
                  <a:schemeClr val="tx1"/>
                </a:solidFill>
                <a:cs typeface="Times New Roman" pitchFamily="18" charset="0"/>
              </a:rPr>
              <a:t> Pernicious anemia</a:t>
            </a:r>
          </a:p>
          <a:p>
            <a:pPr algn="l">
              <a:buFontTx/>
              <a:buChar char="•"/>
            </a:pPr>
            <a:r>
              <a:rPr lang="en-US" sz="2400" dirty="0">
                <a:solidFill>
                  <a:schemeClr val="tx1"/>
                </a:solidFill>
                <a:cs typeface="Times New Roman" pitchFamily="18" charset="0"/>
              </a:rPr>
              <a:t> </a:t>
            </a:r>
            <a:r>
              <a:rPr lang="en-US" sz="2400" dirty="0" err="1">
                <a:solidFill>
                  <a:schemeClr val="tx1"/>
                </a:solidFill>
                <a:cs typeface="Times New Roman" pitchFamily="18" charset="0"/>
              </a:rPr>
              <a:t>Polyarteritis</a:t>
            </a:r>
            <a:r>
              <a:rPr lang="en-US" sz="2400" dirty="0">
                <a:solidFill>
                  <a:schemeClr val="tx1"/>
                </a:solidFill>
                <a:cs typeface="Times New Roman" pitchFamily="18" charset="0"/>
              </a:rPr>
              <a:t> </a:t>
            </a:r>
            <a:r>
              <a:rPr lang="en-US" sz="2400" dirty="0" err="1">
                <a:solidFill>
                  <a:schemeClr val="tx1"/>
                </a:solidFill>
                <a:cs typeface="Times New Roman" pitchFamily="18" charset="0"/>
              </a:rPr>
              <a:t>nodosa</a:t>
            </a:r>
            <a:endParaRPr lang="en-US" sz="2400" dirty="0">
              <a:solidFill>
                <a:schemeClr val="tx1"/>
              </a:solidFill>
              <a:cs typeface="Times New Roman" pitchFamily="18" charset="0"/>
            </a:endParaRPr>
          </a:p>
          <a:p>
            <a:pPr algn="l">
              <a:buFontTx/>
              <a:buChar char="•"/>
            </a:pPr>
            <a:r>
              <a:rPr lang="en-US" sz="2400" dirty="0">
                <a:solidFill>
                  <a:schemeClr val="tx1"/>
                </a:solidFill>
                <a:cs typeface="Times New Roman" pitchFamily="18" charset="0"/>
              </a:rPr>
              <a:t> Systemic lupus </a:t>
            </a:r>
            <a:r>
              <a:rPr lang="en-US" sz="2400" dirty="0" err="1">
                <a:solidFill>
                  <a:schemeClr val="tx1"/>
                </a:solidFill>
                <a:cs typeface="Times New Roman" pitchFamily="18" charset="0"/>
              </a:rPr>
              <a:t>erythematosus</a:t>
            </a:r>
            <a:endParaRPr lang="en-US" sz="2400" dirty="0">
              <a:solidFill>
                <a:schemeClr val="tx1"/>
              </a:solidFill>
              <a:cs typeface="Times New Roman" pitchFamily="18" charset="0"/>
            </a:endParaRPr>
          </a:p>
          <a:p>
            <a:pPr algn="l">
              <a:buFontTx/>
              <a:buChar char="•"/>
            </a:pPr>
            <a:r>
              <a:rPr lang="en-US" sz="2400" dirty="0">
                <a:solidFill>
                  <a:schemeClr val="tx1"/>
                </a:solidFill>
                <a:cs typeface="Times New Roman" pitchFamily="18" charset="0"/>
              </a:rPr>
              <a:t> Wegener’s </a:t>
            </a:r>
            <a:r>
              <a:rPr lang="en-US" sz="2400" dirty="0" err="1">
                <a:solidFill>
                  <a:schemeClr val="tx1"/>
                </a:solidFill>
                <a:cs typeface="Times New Roman" pitchFamily="18" charset="0"/>
              </a:rPr>
              <a:t>granulomatosis</a:t>
            </a:r>
            <a:endParaRPr lang="en-US" sz="2400" dirty="0">
              <a:solidFill>
                <a:schemeClr val="tx1"/>
              </a:solidFill>
              <a:cs typeface="Times New Roman" pitchFamily="18" charset="0"/>
            </a:endParaRPr>
          </a:p>
          <a:p>
            <a:pPr algn="ctr"/>
            <a:r>
              <a:rPr lang="en-US" sz="2400" b="1" dirty="0">
                <a:solidFill>
                  <a:srgbClr val="FF0000"/>
                </a:solidFill>
                <a:cs typeface="Times New Roman" pitchFamily="18" charset="0"/>
              </a:rPr>
              <a:t>Digestive tract (including the mouth)</a:t>
            </a:r>
            <a:endParaRPr lang="en-US" sz="2400" dirty="0">
              <a:solidFill>
                <a:srgbClr val="FF0000"/>
              </a:solidFill>
              <a:cs typeface="Times New Roman" pitchFamily="18" charset="0"/>
            </a:endParaRPr>
          </a:p>
          <a:p>
            <a:pPr algn="l">
              <a:buFontTx/>
              <a:buChar char="•"/>
            </a:pPr>
            <a:r>
              <a:rPr lang="en-US" sz="2400" dirty="0">
                <a:solidFill>
                  <a:schemeClr val="tx1"/>
                </a:solidFill>
                <a:cs typeface="Times New Roman" pitchFamily="18" charset="0"/>
              </a:rPr>
              <a:t> Autoimmune hepatitis</a:t>
            </a:r>
          </a:p>
          <a:p>
            <a:pPr algn="l">
              <a:buFontTx/>
              <a:buChar char="•"/>
            </a:pPr>
            <a:r>
              <a:rPr lang="en-US" sz="2400" dirty="0">
                <a:solidFill>
                  <a:schemeClr val="tx1"/>
                </a:solidFill>
                <a:cs typeface="Times New Roman" pitchFamily="18" charset="0"/>
              </a:rPr>
              <a:t> </a:t>
            </a:r>
            <a:r>
              <a:rPr lang="en-US" sz="2400" dirty="0" err="1">
                <a:solidFill>
                  <a:schemeClr val="tx1"/>
                </a:solidFill>
                <a:cs typeface="Times New Roman" pitchFamily="18" charset="0"/>
              </a:rPr>
              <a:t>Behçet’s</a:t>
            </a:r>
            <a:r>
              <a:rPr lang="en-US" sz="2400" dirty="0">
                <a:solidFill>
                  <a:schemeClr val="tx1"/>
                </a:solidFill>
                <a:cs typeface="Times New Roman" pitchFamily="18" charset="0"/>
              </a:rPr>
              <a:t> disease</a:t>
            </a:r>
          </a:p>
          <a:p>
            <a:pPr algn="l">
              <a:buFontTx/>
              <a:buChar char="•"/>
            </a:pPr>
            <a:r>
              <a:rPr lang="en-US" sz="2400" dirty="0">
                <a:solidFill>
                  <a:schemeClr val="tx1"/>
                </a:solidFill>
                <a:cs typeface="Times New Roman" pitchFamily="18" charset="0"/>
              </a:rPr>
              <a:t> </a:t>
            </a:r>
            <a:r>
              <a:rPr lang="en-US" sz="2400" dirty="0" err="1">
                <a:solidFill>
                  <a:schemeClr val="tx1"/>
                </a:solidFill>
                <a:cs typeface="Times New Roman" pitchFamily="18" charset="0"/>
              </a:rPr>
              <a:t>Crohn’s</a:t>
            </a:r>
            <a:r>
              <a:rPr lang="en-US" sz="2400" dirty="0">
                <a:solidFill>
                  <a:schemeClr val="tx1"/>
                </a:solidFill>
                <a:cs typeface="Times New Roman" pitchFamily="18" charset="0"/>
              </a:rPr>
              <a:t> disease</a:t>
            </a:r>
          </a:p>
          <a:p>
            <a:pPr algn="l">
              <a:buFontTx/>
              <a:buChar char="•"/>
            </a:pPr>
            <a:r>
              <a:rPr lang="en-US" sz="2400" dirty="0">
                <a:solidFill>
                  <a:schemeClr val="tx1"/>
                </a:solidFill>
                <a:cs typeface="Times New Roman" pitchFamily="18" charset="0"/>
              </a:rPr>
              <a:t> Primary </a:t>
            </a:r>
            <a:r>
              <a:rPr lang="en-US" sz="2400" dirty="0" err="1">
                <a:solidFill>
                  <a:schemeClr val="tx1"/>
                </a:solidFill>
                <a:cs typeface="Times New Roman" pitchFamily="18" charset="0"/>
              </a:rPr>
              <a:t>bilary</a:t>
            </a:r>
            <a:r>
              <a:rPr lang="en-US" sz="2400" dirty="0">
                <a:solidFill>
                  <a:schemeClr val="tx1"/>
                </a:solidFill>
                <a:cs typeface="Times New Roman" pitchFamily="18" charset="0"/>
              </a:rPr>
              <a:t> cirrhosis</a:t>
            </a:r>
          </a:p>
          <a:p>
            <a:pPr algn="l">
              <a:buFontTx/>
              <a:buChar char="•"/>
            </a:pPr>
            <a:r>
              <a:rPr lang="en-US" sz="2400" dirty="0">
                <a:solidFill>
                  <a:schemeClr val="tx1"/>
                </a:solidFill>
                <a:cs typeface="Times New Roman" pitchFamily="18" charset="0"/>
              </a:rPr>
              <a:t> Scleroderma</a:t>
            </a:r>
          </a:p>
          <a:p>
            <a:pPr algn="l">
              <a:buFontTx/>
              <a:buChar char="•"/>
            </a:pPr>
            <a:r>
              <a:rPr lang="en-US" sz="2400" dirty="0">
                <a:solidFill>
                  <a:schemeClr val="tx1"/>
                </a:solidFill>
                <a:cs typeface="Times New Roman" pitchFamily="18" charset="0"/>
              </a:rPr>
              <a:t> Ulcerative colitis</a:t>
            </a:r>
          </a:p>
        </p:txBody>
      </p:sp>
      <p:sp>
        <p:nvSpPr>
          <p:cNvPr id="105475" name="Text Box 3"/>
          <p:cNvSpPr txBox="1">
            <a:spLocks noChangeArrowheads="1"/>
          </p:cNvSpPr>
          <p:nvPr/>
        </p:nvSpPr>
        <p:spPr bwMode="auto">
          <a:xfrm>
            <a:off x="381000" y="500042"/>
            <a:ext cx="7620000" cy="369332"/>
          </a:xfrm>
          <a:prstGeom prst="rect">
            <a:avLst/>
          </a:prstGeom>
          <a:noFill/>
          <a:ln w="9525">
            <a:noFill/>
            <a:miter lim="800000"/>
            <a:headEnd/>
            <a:tailEnd/>
          </a:ln>
          <a:effectLst/>
        </p:spPr>
        <p:txBody>
          <a:bodyPr wrap="square">
            <a:spAutoFit/>
          </a:bodyPr>
          <a:lstStyle/>
          <a:p>
            <a:pPr algn="ctr">
              <a:spcBef>
                <a:spcPct val="50000"/>
              </a:spcBef>
            </a:pPr>
            <a:endParaRPr lang="en-US" b="1">
              <a:solidFill>
                <a:srgbClr val="FF0000"/>
              </a:solidFill>
            </a:endParaRPr>
          </a:p>
        </p:txBody>
      </p:sp>
      <p:sp>
        <p:nvSpPr>
          <p:cNvPr id="2" name="TextBox 1"/>
          <p:cNvSpPr txBox="1"/>
          <p:nvPr/>
        </p:nvSpPr>
        <p:spPr>
          <a:xfrm>
            <a:off x="2667000" y="54114"/>
            <a:ext cx="3962400" cy="707886"/>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n-US" sz="4000" dirty="0" smtClean="0"/>
              <a:t>CLASSIFICATION</a:t>
            </a:r>
            <a:endParaRPr lang="en-US" sz="4000" dirty="0"/>
          </a:p>
        </p:txBody>
      </p:sp>
    </p:spTree>
    <p:extLst>
      <p:ext uri="{BB962C8B-B14F-4D97-AF65-F5344CB8AC3E}">
        <p14:creationId xmlns:p14="http://schemas.microsoft.com/office/powerpoint/2010/main" val="225006657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subTitle" idx="1"/>
          </p:nvPr>
        </p:nvSpPr>
        <p:spPr>
          <a:xfrm>
            <a:off x="381000" y="304800"/>
            <a:ext cx="8396286" cy="6410348"/>
          </a:xfrm>
          <a:ln>
            <a:solidFill>
              <a:schemeClr val="tx1"/>
            </a:solidFill>
          </a:ln>
        </p:spPr>
        <p:txBody>
          <a:bodyPr>
            <a:normAutofit fontScale="85000" lnSpcReduction="20000"/>
          </a:bodyPr>
          <a:lstStyle/>
          <a:p>
            <a:pPr algn="ctr"/>
            <a:r>
              <a:rPr lang="en-US" b="1" dirty="0">
                <a:solidFill>
                  <a:srgbClr val="FF0000"/>
                </a:solidFill>
                <a:cs typeface="Times New Roman" pitchFamily="18" charset="0"/>
              </a:rPr>
              <a:t>Eyes</a:t>
            </a:r>
            <a:endParaRPr lang="en-US" dirty="0">
              <a:solidFill>
                <a:srgbClr val="FF0000"/>
              </a:solidFill>
              <a:cs typeface="Times New Roman" pitchFamily="18" charset="0"/>
            </a:endParaRPr>
          </a:p>
          <a:p>
            <a:pPr algn="l">
              <a:buFont typeface="Arial" pitchFamily="34" charset="0"/>
              <a:buChar char="•"/>
            </a:pPr>
            <a:r>
              <a:rPr lang="en-US" dirty="0" smtClean="0">
                <a:solidFill>
                  <a:schemeClr val="tx1"/>
                </a:solidFill>
                <a:cs typeface="Times New Roman" pitchFamily="18" charset="0"/>
              </a:rPr>
              <a:t> </a:t>
            </a:r>
            <a:r>
              <a:rPr lang="en-US" dirty="0" err="1" smtClean="0">
                <a:solidFill>
                  <a:schemeClr val="tx1"/>
                </a:solidFill>
                <a:cs typeface="Times New Roman" pitchFamily="18" charset="0"/>
              </a:rPr>
              <a:t>Sjögren’s</a:t>
            </a:r>
            <a:r>
              <a:rPr lang="en-US" dirty="0" smtClean="0">
                <a:solidFill>
                  <a:schemeClr val="tx1"/>
                </a:solidFill>
                <a:cs typeface="Times New Roman" pitchFamily="18" charset="0"/>
              </a:rPr>
              <a:t> </a:t>
            </a:r>
            <a:r>
              <a:rPr lang="en-US" dirty="0">
                <a:solidFill>
                  <a:schemeClr val="tx1"/>
                </a:solidFill>
                <a:cs typeface="Times New Roman" pitchFamily="18" charset="0"/>
              </a:rPr>
              <a:t>syndrome</a:t>
            </a:r>
          </a:p>
          <a:p>
            <a:pPr algn="l">
              <a:buFontTx/>
              <a:buChar char="•"/>
            </a:pPr>
            <a:r>
              <a:rPr lang="en-US" dirty="0">
                <a:solidFill>
                  <a:schemeClr val="tx1"/>
                </a:solidFill>
                <a:cs typeface="Times New Roman" pitchFamily="18" charset="0"/>
              </a:rPr>
              <a:t> Type 1 diabetes mellitus</a:t>
            </a:r>
          </a:p>
          <a:p>
            <a:pPr algn="l">
              <a:buFontTx/>
              <a:buChar char="•"/>
            </a:pPr>
            <a:r>
              <a:rPr lang="en-US" dirty="0">
                <a:solidFill>
                  <a:schemeClr val="tx1"/>
                </a:solidFill>
                <a:cs typeface="Times New Roman" pitchFamily="18" charset="0"/>
              </a:rPr>
              <a:t> </a:t>
            </a:r>
            <a:r>
              <a:rPr lang="en-US" dirty="0" smtClean="0">
                <a:solidFill>
                  <a:schemeClr val="tx1"/>
                </a:solidFill>
                <a:cs typeface="Times New Roman" pitchFamily="18" charset="0"/>
              </a:rPr>
              <a:t>Uveitis</a:t>
            </a:r>
          </a:p>
          <a:p>
            <a:pPr algn="l">
              <a:buFontTx/>
              <a:buChar char="•"/>
            </a:pPr>
            <a:endParaRPr lang="en-US" dirty="0">
              <a:solidFill>
                <a:schemeClr val="tx1"/>
              </a:solidFill>
              <a:cs typeface="Times New Roman" pitchFamily="18" charset="0"/>
            </a:endParaRPr>
          </a:p>
          <a:p>
            <a:pPr algn="ctr"/>
            <a:r>
              <a:rPr lang="en-US" b="1" dirty="0">
                <a:solidFill>
                  <a:srgbClr val="FF0000"/>
                </a:solidFill>
                <a:cs typeface="Times New Roman" pitchFamily="18" charset="0"/>
              </a:rPr>
              <a:t>Glands</a:t>
            </a:r>
            <a:endParaRPr lang="en-US" dirty="0">
              <a:solidFill>
                <a:srgbClr val="FF0000"/>
              </a:solidFill>
              <a:cs typeface="Times New Roman" pitchFamily="18" charset="0"/>
            </a:endParaRPr>
          </a:p>
          <a:p>
            <a:pPr algn="l">
              <a:buFontTx/>
              <a:buChar char="•"/>
            </a:pPr>
            <a:r>
              <a:rPr lang="en-US" dirty="0">
                <a:solidFill>
                  <a:schemeClr val="tx1"/>
                </a:solidFill>
                <a:cs typeface="Times New Roman" pitchFamily="18" charset="0"/>
              </a:rPr>
              <a:t> Graves’ disease</a:t>
            </a:r>
          </a:p>
          <a:p>
            <a:pPr algn="l">
              <a:buFontTx/>
              <a:buChar char="•"/>
            </a:pPr>
            <a:r>
              <a:rPr lang="en-US" dirty="0">
                <a:solidFill>
                  <a:schemeClr val="tx1"/>
                </a:solidFill>
                <a:cs typeface="Times New Roman" pitchFamily="18" charset="0"/>
              </a:rPr>
              <a:t> </a:t>
            </a:r>
            <a:r>
              <a:rPr lang="en-US" dirty="0" err="1">
                <a:solidFill>
                  <a:schemeClr val="tx1"/>
                </a:solidFill>
                <a:cs typeface="Times New Roman" pitchFamily="18" charset="0"/>
              </a:rPr>
              <a:t>Thyroiditis</a:t>
            </a:r>
            <a:endParaRPr lang="en-US" dirty="0">
              <a:solidFill>
                <a:schemeClr val="tx1"/>
              </a:solidFill>
              <a:cs typeface="Times New Roman" pitchFamily="18" charset="0"/>
            </a:endParaRPr>
          </a:p>
          <a:p>
            <a:pPr algn="l">
              <a:buFontTx/>
              <a:buChar char="•"/>
            </a:pPr>
            <a:r>
              <a:rPr lang="en-US" dirty="0">
                <a:solidFill>
                  <a:schemeClr val="tx1"/>
                </a:solidFill>
                <a:cs typeface="Times New Roman" pitchFamily="18" charset="0"/>
              </a:rPr>
              <a:t> Type 1 diabetes </a:t>
            </a:r>
            <a:r>
              <a:rPr lang="en-US" dirty="0" smtClean="0">
                <a:solidFill>
                  <a:schemeClr val="tx1"/>
                </a:solidFill>
                <a:cs typeface="Times New Roman" pitchFamily="18" charset="0"/>
              </a:rPr>
              <a:t>mellitus</a:t>
            </a:r>
          </a:p>
          <a:p>
            <a:pPr algn="l">
              <a:buFontTx/>
              <a:buChar char="•"/>
            </a:pPr>
            <a:endParaRPr lang="en-US" dirty="0">
              <a:solidFill>
                <a:schemeClr val="tx1"/>
              </a:solidFill>
              <a:cs typeface="Times New Roman" pitchFamily="18" charset="0"/>
            </a:endParaRPr>
          </a:p>
          <a:p>
            <a:pPr algn="ctr"/>
            <a:r>
              <a:rPr lang="en-US" b="1" dirty="0">
                <a:solidFill>
                  <a:srgbClr val="FF0000"/>
                </a:solidFill>
                <a:cs typeface="Times New Roman" pitchFamily="18" charset="0"/>
              </a:rPr>
              <a:t>Heart</a:t>
            </a:r>
            <a:endParaRPr lang="en-US" dirty="0">
              <a:solidFill>
                <a:srgbClr val="FF0000"/>
              </a:solidFill>
              <a:cs typeface="Times New Roman" pitchFamily="18" charset="0"/>
            </a:endParaRPr>
          </a:p>
          <a:p>
            <a:pPr algn="l">
              <a:buFontTx/>
              <a:buChar char="•"/>
            </a:pPr>
            <a:r>
              <a:rPr lang="en-US" dirty="0">
                <a:solidFill>
                  <a:schemeClr val="tx1"/>
                </a:solidFill>
                <a:cs typeface="Times New Roman" pitchFamily="18" charset="0"/>
              </a:rPr>
              <a:t> </a:t>
            </a:r>
            <a:r>
              <a:rPr lang="en-US" dirty="0" err="1">
                <a:solidFill>
                  <a:schemeClr val="tx1"/>
                </a:solidFill>
                <a:cs typeface="Times New Roman" pitchFamily="18" charset="0"/>
              </a:rPr>
              <a:t>Myocarditis</a:t>
            </a:r>
            <a:endParaRPr lang="en-US" dirty="0">
              <a:solidFill>
                <a:schemeClr val="tx1"/>
              </a:solidFill>
              <a:cs typeface="Times New Roman" pitchFamily="18" charset="0"/>
            </a:endParaRPr>
          </a:p>
          <a:p>
            <a:pPr algn="l">
              <a:buFontTx/>
              <a:buChar char="•"/>
            </a:pPr>
            <a:r>
              <a:rPr lang="en-US" dirty="0">
                <a:solidFill>
                  <a:schemeClr val="tx1"/>
                </a:solidFill>
                <a:cs typeface="Times New Roman" pitchFamily="18" charset="0"/>
              </a:rPr>
              <a:t> Rheumatic fever</a:t>
            </a:r>
          </a:p>
          <a:p>
            <a:pPr algn="l">
              <a:buFontTx/>
              <a:buChar char="•"/>
            </a:pPr>
            <a:r>
              <a:rPr lang="en-US" dirty="0">
                <a:solidFill>
                  <a:schemeClr val="tx1"/>
                </a:solidFill>
                <a:cs typeface="Times New Roman" pitchFamily="18" charset="0"/>
              </a:rPr>
              <a:t> Scleroderma</a:t>
            </a:r>
          </a:p>
          <a:p>
            <a:pPr algn="l">
              <a:buFontTx/>
              <a:buChar char="•"/>
            </a:pPr>
            <a:r>
              <a:rPr lang="en-US" dirty="0">
                <a:solidFill>
                  <a:schemeClr val="tx1"/>
                </a:solidFill>
                <a:cs typeface="Times New Roman" pitchFamily="18" charset="0"/>
              </a:rPr>
              <a:t> Systemic lupus </a:t>
            </a:r>
            <a:r>
              <a:rPr lang="en-US" dirty="0" err="1">
                <a:solidFill>
                  <a:schemeClr val="tx1"/>
                </a:solidFill>
                <a:cs typeface="Times New Roman" pitchFamily="18" charset="0"/>
              </a:rPr>
              <a:t>erythematosus</a:t>
            </a:r>
            <a:endParaRPr lang="en-US" dirty="0">
              <a:solidFill>
                <a:schemeClr val="tx1"/>
              </a:solidFill>
              <a:cs typeface="Times New Roman" pitchFamily="18" charset="0"/>
            </a:endParaRPr>
          </a:p>
          <a:p>
            <a:pPr algn="l">
              <a:buFontTx/>
              <a:buChar char="•"/>
            </a:pPr>
            <a:endParaRPr lang="en-US" sz="2400" dirty="0">
              <a:solidFill>
                <a:schemeClr val="tx1"/>
              </a:solidFill>
              <a:latin typeface="Comic Sans MS" pitchFamily="66" charset="0"/>
              <a:cs typeface="Times New Roman" pitchFamily="18" charset="0"/>
            </a:endParaRPr>
          </a:p>
        </p:txBody>
      </p:sp>
      <p:sp>
        <p:nvSpPr>
          <p:cNvPr id="106499" name="Text Box 3"/>
          <p:cNvSpPr txBox="1">
            <a:spLocks noChangeArrowheads="1"/>
          </p:cNvSpPr>
          <p:nvPr/>
        </p:nvSpPr>
        <p:spPr bwMode="auto">
          <a:xfrm>
            <a:off x="533400" y="457200"/>
            <a:ext cx="5715000" cy="369332"/>
          </a:xfrm>
          <a:prstGeom prst="rect">
            <a:avLst/>
          </a:prstGeom>
          <a:noFill/>
          <a:ln w="9525">
            <a:noFill/>
            <a:miter lim="800000"/>
            <a:headEnd/>
            <a:tailEnd/>
          </a:ln>
          <a:effectLst/>
        </p:spPr>
        <p:txBody>
          <a:bodyPr>
            <a:spAutoFit/>
          </a:bodyPr>
          <a:lstStyle/>
          <a:p>
            <a:pPr algn="ctr">
              <a:spcBef>
                <a:spcPct val="50000"/>
              </a:spcBef>
            </a:pPr>
            <a:endParaRPr lang="en-US" b="1">
              <a:solidFill>
                <a:srgbClr val="FF0000"/>
              </a:solidFill>
            </a:endParaRPr>
          </a:p>
        </p:txBody>
      </p:sp>
    </p:spTree>
    <p:extLst>
      <p:ext uri="{BB962C8B-B14F-4D97-AF65-F5344CB8AC3E}">
        <p14:creationId xmlns:p14="http://schemas.microsoft.com/office/powerpoint/2010/main" val="424672651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subTitle" idx="1"/>
          </p:nvPr>
        </p:nvSpPr>
        <p:spPr>
          <a:xfrm>
            <a:off x="500034" y="304800"/>
            <a:ext cx="8415366" cy="6338910"/>
          </a:xfrm>
        </p:spPr>
        <p:txBody>
          <a:bodyPr>
            <a:normAutofit fontScale="85000" lnSpcReduction="20000"/>
          </a:bodyPr>
          <a:lstStyle/>
          <a:p>
            <a:pPr algn="ctr"/>
            <a:r>
              <a:rPr lang="en-US" b="1" dirty="0">
                <a:solidFill>
                  <a:srgbClr val="FF0000"/>
                </a:solidFill>
                <a:cs typeface="Times New Roman" pitchFamily="18" charset="0"/>
              </a:rPr>
              <a:t>Joints</a:t>
            </a:r>
            <a:endParaRPr lang="en-US" dirty="0">
              <a:solidFill>
                <a:srgbClr val="FF0000"/>
              </a:solidFill>
              <a:cs typeface="Times New Roman" pitchFamily="18" charset="0"/>
            </a:endParaRPr>
          </a:p>
          <a:p>
            <a:pPr algn="l">
              <a:buFontTx/>
              <a:buChar char="•"/>
            </a:pPr>
            <a:r>
              <a:rPr lang="en-US" dirty="0">
                <a:solidFill>
                  <a:schemeClr val="tx1"/>
                </a:solidFill>
                <a:cs typeface="Times New Roman" pitchFamily="18" charset="0"/>
              </a:rPr>
              <a:t> </a:t>
            </a:r>
            <a:r>
              <a:rPr lang="en-US" dirty="0" err="1">
                <a:solidFill>
                  <a:schemeClr val="tx1"/>
                </a:solidFill>
                <a:cs typeface="Times New Roman" pitchFamily="18" charset="0"/>
              </a:rPr>
              <a:t>Ankylosing</a:t>
            </a:r>
            <a:r>
              <a:rPr lang="en-US" dirty="0">
                <a:solidFill>
                  <a:schemeClr val="tx1"/>
                </a:solidFill>
                <a:cs typeface="Times New Roman" pitchFamily="18" charset="0"/>
              </a:rPr>
              <a:t> </a:t>
            </a:r>
            <a:r>
              <a:rPr lang="en-US" dirty="0" err="1">
                <a:solidFill>
                  <a:schemeClr val="tx1"/>
                </a:solidFill>
                <a:cs typeface="Times New Roman" pitchFamily="18" charset="0"/>
              </a:rPr>
              <a:t>spondylitis</a:t>
            </a:r>
            <a:endParaRPr lang="en-US" dirty="0">
              <a:solidFill>
                <a:schemeClr val="tx1"/>
              </a:solidFill>
              <a:cs typeface="Times New Roman" pitchFamily="18" charset="0"/>
            </a:endParaRPr>
          </a:p>
          <a:p>
            <a:pPr algn="l">
              <a:buFontTx/>
              <a:buChar char="•"/>
            </a:pPr>
            <a:r>
              <a:rPr lang="en-US" dirty="0">
                <a:solidFill>
                  <a:schemeClr val="tx1"/>
                </a:solidFill>
                <a:cs typeface="Times New Roman" pitchFamily="18" charset="0"/>
              </a:rPr>
              <a:t> Rheumatoid arthritis</a:t>
            </a:r>
          </a:p>
          <a:p>
            <a:pPr algn="l">
              <a:buFontTx/>
              <a:buChar char="•"/>
            </a:pPr>
            <a:r>
              <a:rPr lang="en-US" dirty="0">
                <a:solidFill>
                  <a:schemeClr val="tx1"/>
                </a:solidFill>
                <a:cs typeface="Times New Roman" pitchFamily="18" charset="0"/>
              </a:rPr>
              <a:t> Systemic lupus </a:t>
            </a:r>
            <a:r>
              <a:rPr lang="en-US" dirty="0" err="1" smtClean="0">
                <a:solidFill>
                  <a:schemeClr val="tx1"/>
                </a:solidFill>
                <a:cs typeface="Times New Roman" pitchFamily="18" charset="0"/>
              </a:rPr>
              <a:t>erythematosus</a:t>
            </a:r>
            <a:endParaRPr lang="en-US" dirty="0" smtClean="0">
              <a:solidFill>
                <a:schemeClr val="tx1"/>
              </a:solidFill>
              <a:cs typeface="Times New Roman" pitchFamily="18" charset="0"/>
            </a:endParaRPr>
          </a:p>
          <a:p>
            <a:pPr algn="l">
              <a:buFontTx/>
              <a:buChar char="•"/>
            </a:pPr>
            <a:endParaRPr lang="en-US" dirty="0">
              <a:solidFill>
                <a:schemeClr val="tx1"/>
              </a:solidFill>
              <a:cs typeface="Times New Roman" pitchFamily="18" charset="0"/>
            </a:endParaRPr>
          </a:p>
          <a:p>
            <a:pPr algn="ctr"/>
            <a:r>
              <a:rPr lang="en-US" b="1" dirty="0">
                <a:solidFill>
                  <a:srgbClr val="FF0000"/>
                </a:solidFill>
                <a:cs typeface="Times New Roman" pitchFamily="18" charset="0"/>
              </a:rPr>
              <a:t>Kidneys</a:t>
            </a:r>
            <a:endParaRPr lang="en-US" dirty="0">
              <a:solidFill>
                <a:srgbClr val="FF0000"/>
              </a:solidFill>
              <a:cs typeface="Times New Roman" pitchFamily="18" charset="0"/>
            </a:endParaRPr>
          </a:p>
          <a:p>
            <a:pPr algn="l">
              <a:buFontTx/>
              <a:buChar char="•"/>
            </a:pPr>
            <a:r>
              <a:rPr lang="en-US" dirty="0">
                <a:solidFill>
                  <a:schemeClr val="tx1"/>
                </a:solidFill>
                <a:cs typeface="Times New Roman" pitchFamily="18" charset="0"/>
              </a:rPr>
              <a:t> </a:t>
            </a:r>
            <a:r>
              <a:rPr lang="en-US" dirty="0" err="1">
                <a:solidFill>
                  <a:schemeClr val="tx1"/>
                </a:solidFill>
                <a:cs typeface="Times New Roman" pitchFamily="18" charset="0"/>
              </a:rPr>
              <a:t>Glomerulonephritis</a:t>
            </a:r>
            <a:endParaRPr lang="en-US" dirty="0">
              <a:solidFill>
                <a:schemeClr val="tx1"/>
              </a:solidFill>
              <a:cs typeface="Times New Roman" pitchFamily="18" charset="0"/>
            </a:endParaRPr>
          </a:p>
          <a:p>
            <a:pPr algn="l">
              <a:buFontTx/>
              <a:buChar char="•"/>
            </a:pPr>
            <a:r>
              <a:rPr lang="en-US" dirty="0">
                <a:solidFill>
                  <a:schemeClr val="tx1"/>
                </a:solidFill>
                <a:cs typeface="Times New Roman" pitchFamily="18" charset="0"/>
              </a:rPr>
              <a:t> Systemic lupus </a:t>
            </a:r>
            <a:r>
              <a:rPr lang="en-US" dirty="0" err="1">
                <a:solidFill>
                  <a:schemeClr val="tx1"/>
                </a:solidFill>
                <a:cs typeface="Times New Roman" pitchFamily="18" charset="0"/>
              </a:rPr>
              <a:t>erythematosus</a:t>
            </a:r>
            <a:endParaRPr lang="en-US" dirty="0">
              <a:solidFill>
                <a:schemeClr val="tx1"/>
              </a:solidFill>
              <a:cs typeface="Times New Roman" pitchFamily="18" charset="0"/>
            </a:endParaRPr>
          </a:p>
          <a:p>
            <a:pPr algn="l">
              <a:buFontTx/>
              <a:buChar char="•"/>
            </a:pPr>
            <a:r>
              <a:rPr lang="en-US" dirty="0">
                <a:solidFill>
                  <a:schemeClr val="tx1"/>
                </a:solidFill>
                <a:cs typeface="Times New Roman" pitchFamily="18" charset="0"/>
              </a:rPr>
              <a:t> Type 1 diabetes </a:t>
            </a:r>
            <a:r>
              <a:rPr lang="en-US" dirty="0" smtClean="0">
                <a:solidFill>
                  <a:schemeClr val="tx1"/>
                </a:solidFill>
                <a:cs typeface="Times New Roman" pitchFamily="18" charset="0"/>
              </a:rPr>
              <a:t>mellitus</a:t>
            </a:r>
          </a:p>
          <a:p>
            <a:pPr algn="l">
              <a:buFontTx/>
              <a:buChar char="•"/>
            </a:pPr>
            <a:endParaRPr lang="en-US" dirty="0">
              <a:solidFill>
                <a:schemeClr val="tx1"/>
              </a:solidFill>
              <a:cs typeface="Times New Roman" pitchFamily="18" charset="0"/>
            </a:endParaRPr>
          </a:p>
          <a:p>
            <a:pPr algn="ctr"/>
            <a:r>
              <a:rPr lang="en-US" b="1" dirty="0">
                <a:solidFill>
                  <a:srgbClr val="FF0000"/>
                </a:solidFill>
                <a:cs typeface="Times New Roman" pitchFamily="18" charset="0"/>
              </a:rPr>
              <a:t>Lungs</a:t>
            </a:r>
            <a:endParaRPr lang="en-US" dirty="0">
              <a:solidFill>
                <a:srgbClr val="FF0000"/>
              </a:solidFill>
              <a:cs typeface="Times New Roman" pitchFamily="18" charset="0"/>
            </a:endParaRPr>
          </a:p>
          <a:p>
            <a:pPr algn="l">
              <a:buFontTx/>
              <a:buChar char="•"/>
            </a:pPr>
            <a:r>
              <a:rPr lang="en-US" dirty="0">
                <a:solidFill>
                  <a:schemeClr val="tx1"/>
                </a:solidFill>
                <a:cs typeface="Times New Roman" pitchFamily="18" charset="0"/>
              </a:rPr>
              <a:t> Rheumatoid arthritis</a:t>
            </a:r>
          </a:p>
          <a:p>
            <a:pPr algn="l">
              <a:buFontTx/>
              <a:buChar char="•"/>
            </a:pPr>
            <a:r>
              <a:rPr lang="en-US" dirty="0">
                <a:solidFill>
                  <a:schemeClr val="tx1"/>
                </a:solidFill>
                <a:cs typeface="Times New Roman" pitchFamily="18" charset="0"/>
              </a:rPr>
              <a:t> </a:t>
            </a:r>
            <a:r>
              <a:rPr lang="en-US" dirty="0" err="1">
                <a:solidFill>
                  <a:schemeClr val="tx1"/>
                </a:solidFill>
                <a:cs typeface="Times New Roman" pitchFamily="18" charset="0"/>
              </a:rPr>
              <a:t>Sarcoidosis</a:t>
            </a:r>
            <a:endParaRPr lang="en-US" dirty="0">
              <a:solidFill>
                <a:schemeClr val="tx1"/>
              </a:solidFill>
              <a:cs typeface="Times New Roman" pitchFamily="18" charset="0"/>
            </a:endParaRPr>
          </a:p>
          <a:p>
            <a:pPr algn="l">
              <a:buFontTx/>
              <a:buChar char="•"/>
            </a:pPr>
            <a:r>
              <a:rPr lang="en-US" dirty="0">
                <a:solidFill>
                  <a:schemeClr val="tx1"/>
                </a:solidFill>
                <a:cs typeface="Times New Roman" pitchFamily="18" charset="0"/>
              </a:rPr>
              <a:t> Scleroderma</a:t>
            </a:r>
          </a:p>
          <a:p>
            <a:pPr algn="l">
              <a:buFontTx/>
              <a:buChar char="•"/>
            </a:pPr>
            <a:r>
              <a:rPr lang="en-US" dirty="0">
                <a:solidFill>
                  <a:schemeClr val="tx1"/>
                </a:solidFill>
                <a:cs typeface="Times New Roman" pitchFamily="18" charset="0"/>
              </a:rPr>
              <a:t> Systemic lupus </a:t>
            </a:r>
            <a:r>
              <a:rPr lang="en-US" dirty="0" err="1">
                <a:solidFill>
                  <a:schemeClr val="tx1"/>
                </a:solidFill>
                <a:cs typeface="Times New Roman" pitchFamily="18" charset="0"/>
              </a:rPr>
              <a:t>erythematosus</a:t>
            </a:r>
            <a:endParaRPr lang="en-US" dirty="0">
              <a:solidFill>
                <a:schemeClr val="tx1"/>
              </a:solidFill>
              <a:cs typeface="Times New Roman" pitchFamily="18" charset="0"/>
            </a:endParaRPr>
          </a:p>
          <a:p>
            <a:pPr algn="l">
              <a:buFontTx/>
              <a:buChar char="•"/>
            </a:pPr>
            <a:endParaRPr lang="en-US" sz="2400" dirty="0">
              <a:solidFill>
                <a:schemeClr val="hlink"/>
              </a:solidFill>
              <a:latin typeface="Comic Sans MS" pitchFamily="66" charset="0"/>
              <a:cs typeface="Times New Roman" pitchFamily="18" charset="0"/>
            </a:endParaRPr>
          </a:p>
        </p:txBody>
      </p:sp>
      <p:sp>
        <p:nvSpPr>
          <p:cNvPr id="107523" name="Text Box 3"/>
          <p:cNvSpPr txBox="1">
            <a:spLocks noChangeArrowheads="1"/>
          </p:cNvSpPr>
          <p:nvPr/>
        </p:nvSpPr>
        <p:spPr bwMode="auto">
          <a:xfrm>
            <a:off x="533400" y="457200"/>
            <a:ext cx="5715000" cy="579438"/>
          </a:xfrm>
          <a:prstGeom prst="rect">
            <a:avLst/>
          </a:prstGeom>
          <a:noFill/>
          <a:ln w="9525">
            <a:noFill/>
            <a:miter lim="800000"/>
            <a:headEnd/>
            <a:tailEnd/>
          </a:ln>
          <a:effectLst/>
        </p:spPr>
        <p:txBody>
          <a:bodyPr>
            <a:spAutoFit/>
          </a:bodyPr>
          <a:lstStyle/>
          <a:p>
            <a:pPr algn="ctr">
              <a:spcBef>
                <a:spcPct val="50000"/>
              </a:spcBef>
            </a:pPr>
            <a:endParaRPr lang="en-US" b="1">
              <a:solidFill>
                <a:srgbClr val="FF66CC"/>
              </a:solidFill>
            </a:endParaRPr>
          </a:p>
        </p:txBody>
      </p:sp>
    </p:spTree>
    <p:extLst>
      <p:ext uri="{BB962C8B-B14F-4D97-AF65-F5344CB8AC3E}">
        <p14:creationId xmlns:p14="http://schemas.microsoft.com/office/powerpoint/2010/main" val="248021761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subTitle" idx="1"/>
          </p:nvPr>
        </p:nvSpPr>
        <p:spPr>
          <a:xfrm>
            <a:off x="304800" y="0"/>
            <a:ext cx="7772400" cy="6781800"/>
          </a:xfrm>
        </p:spPr>
        <p:txBody>
          <a:bodyPr>
            <a:noAutofit/>
          </a:bodyPr>
          <a:lstStyle/>
          <a:p>
            <a:pPr algn="ctr"/>
            <a:r>
              <a:rPr lang="en-US" sz="2400" b="1" dirty="0">
                <a:solidFill>
                  <a:srgbClr val="FF0000"/>
                </a:solidFill>
                <a:cs typeface="Times New Roman" pitchFamily="18" charset="0"/>
              </a:rPr>
              <a:t>Muscles</a:t>
            </a:r>
            <a:endParaRPr lang="en-US" sz="2400" dirty="0">
              <a:solidFill>
                <a:srgbClr val="FF0000"/>
              </a:solidFill>
              <a:cs typeface="Times New Roman" pitchFamily="18" charset="0"/>
            </a:endParaRPr>
          </a:p>
          <a:p>
            <a:pPr algn="l">
              <a:buFontTx/>
              <a:buChar char="•"/>
            </a:pPr>
            <a:r>
              <a:rPr lang="en-US" sz="2400" dirty="0">
                <a:solidFill>
                  <a:schemeClr val="tx1"/>
                </a:solidFill>
                <a:cs typeface="Times New Roman" pitchFamily="18" charset="0"/>
              </a:rPr>
              <a:t> </a:t>
            </a:r>
            <a:r>
              <a:rPr lang="en-US" sz="2400" dirty="0" err="1">
                <a:solidFill>
                  <a:schemeClr val="tx1"/>
                </a:solidFill>
                <a:cs typeface="Times New Roman" pitchFamily="18" charset="0"/>
              </a:rPr>
              <a:t>Dermatomyositis</a:t>
            </a:r>
            <a:endParaRPr lang="en-US" sz="2400" dirty="0">
              <a:solidFill>
                <a:schemeClr val="tx1"/>
              </a:solidFill>
              <a:cs typeface="Times New Roman" pitchFamily="18" charset="0"/>
            </a:endParaRPr>
          </a:p>
          <a:p>
            <a:pPr algn="l">
              <a:buFontTx/>
              <a:buChar char="•"/>
            </a:pPr>
            <a:r>
              <a:rPr lang="en-US" sz="2400" dirty="0">
                <a:solidFill>
                  <a:schemeClr val="tx1"/>
                </a:solidFill>
                <a:cs typeface="Times New Roman" pitchFamily="18" charset="0"/>
              </a:rPr>
              <a:t> Myasthenia gravis</a:t>
            </a:r>
          </a:p>
          <a:p>
            <a:pPr algn="l">
              <a:buFontTx/>
              <a:buChar char="•"/>
            </a:pPr>
            <a:r>
              <a:rPr lang="en-US" sz="2400" dirty="0">
                <a:solidFill>
                  <a:schemeClr val="tx1"/>
                </a:solidFill>
                <a:cs typeface="Times New Roman" pitchFamily="18" charset="0"/>
              </a:rPr>
              <a:t> </a:t>
            </a:r>
            <a:r>
              <a:rPr lang="en-US" sz="2400" dirty="0" err="1">
                <a:solidFill>
                  <a:schemeClr val="tx1"/>
                </a:solidFill>
                <a:cs typeface="Times New Roman" pitchFamily="18" charset="0"/>
              </a:rPr>
              <a:t>Polymyositis</a:t>
            </a:r>
            <a:endParaRPr lang="en-US" sz="2400" dirty="0">
              <a:solidFill>
                <a:schemeClr val="tx1"/>
              </a:solidFill>
              <a:cs typeface="Times New Roman" pitchFamily="18" charset="0"/>
            </a:endParaRPr>
          </a:p>
          <a:p>
            <a:pPr algn="ctr"/>
            <a:r>
              <a:rPr lang="en-US" sz="2400" b="1" dirty="0">
                <a:solidFill>
                  <a:srgbClr val="FF0000"/>
                </a:solidFill>
                <a:cs typeface="Times New Roman" pitchFamily="18" charset="0"/>
              </a:rPr>
              <a:t>Nerves and brain</a:t>
            </a:r>
            <a:endParaRPr lang="en-US" sz="2400" dirty="0">
              <a:solidFill>
                <a:srgbClr val="FF0000"/>
              </a:solidFill>
              <a:cs typeface="Times New Roman" pitchFamily="18" charset="0"/>
            </a:endParaRPr>
          </a:p>
          <a:p>
            <a:pPr algn="l">
              <a:buFontTx/>
              <a:buChar char="•"/>
            </a:pPr>
            <a:r>
              <a:rPr lang="en-US" sz="2400" dirty="0">
                <a:solidFill>
                  <a:schemeClr val="tx1"/>
                </a:solidFill>
                <a:cs typeface="Times New Roman" pitchFamily="18" charset="0"/>
              </a:rPr>
              <a:t> </a:t>
            </a:r>
            <a:r>
              <a:rPr lang="en-US" sz="2400" dirty="0" err="1">
                <a:solidFill>
                  <a:schemeClr val="tx1"/>
                </a:solidFill>
                <a:cs typeface="Times New Roman" pitchFamily="18" charset="0"/>
              </a:rPr>
              <a:t>Guillain-Barré</a:t>
            </a:r>
            <a:r>
              <a:rPr lang="en-US" sz="2400" dirty="0">
                <a:solidFill>
                  <a:schemeClr val="tx1"/>
                </a:solidFill>
                <a:cs typeface="Times New Roman" pitchFamily="18" charset="0"/>
              </a:rPr>
              <a:t> syndrome</a:t>
            </a:r>
          </a:p>
          <a:p>
            <a:pPr algn="l">
              <a:buFontTx/>
              <a:buChar char="•"/>
            </a:pPr>
            <a:r>
              <a:rPr lang="en-US" sz="2400" dirty="0">
                <a:solidFill>
                  <a:schemeClr val="tx1"/>
                </a:solidFill>
                <a:cs typeface="Times New Roman" pitchFamily="18" charset="0"/>
              </a:rPr>
              <a:t> Multiple sclerosis</a:t>
            </a:r>
          </a:p>
          <a:p>
            <a:pPr algn="l">
              <a:buFontTx/>
              <a:buChar char="•"/>
            </a:pPr>
            <a:r>
              <a:rPr lang="en-US" sz="2400" dirty="0">
                <a:solidFill>
                  <a:schemeClr val="tx1"/>
                </a:solidFill>
                <a:cs typeface="Times New Roman" pitchFamily="18" charset="0"/>
              </a:rPr>
              <a:t> Systemic lupus </a:t>
            </a:r>
            <a:r>
              <a:rPr lang="en-US" sz="2400" dirty="0" err="1">
                <a:solidFill>
                  <a:schemeClr val="tx1"/>
                </a:solidFill>
                <a:cs typeface="Times New Roman" pitchFamily="18" charset="0"/>
              </a:rPr>
              <a:t>erythematosus</a:t>
            </a:r>
            <a:endParaRPr lang="en-US" sz="2400" dirty="0">
              <a:solidFill>
                <a:schemeClr val="tx1"/>
              </a:solidFill>
              <a:cs typeface="Times New Roman" pitchFamily="18" charset="0"/>
            </a:endParaRPr>
          </a:p>
          <a:p>
            <a:pPr algn="ctr"/>
            <a:r>
              <a:rPr lang="en-US" sz="2400" b="1" dirty="0">
                <a:solidFill>
                  <a:srgbClr val="FF0000"/>
                </a:solidFill>
                <a:cs typeface="Times New Roman" pitchFamily="18" charset="0"/>
              </a:rPr>
              <a:t>Skin</a:t>
            </a:r>
            <a:endParaRPr lang="en-US" sz="2400" dirty="0">
              <a:solidFill>
                <a:srgbClr val="FF0000"/>
              </a:solidFill>
              <a:cs typeface="Times New Roman" pitchFamily="18" charset="0"/>
            </a:endParaRPr>
          </a:p>
          <a:p>
            <a:pPr algn="l">
              <a:buFontTx/>
              <a:buChar char="•"/>
            </a:pPr>
            <a:r>
              <a:rPr lang="en-US" sz="2400" dirty="0">
                <a:solidFill>
                  <a:schemeClr val="tx1"/>
                </a:solidFill>
                <a:cs typeface="Times New Roman" pitchFamily="18" charset="0"/>
              </a:rPr>
              <a:t> Alopecia </a:t>
            </a:r>
            <a:r>
              <a:rPr lang="en-US" sz="2400" dirty="0" err="1">
                <a:solidFill>
                  <a:schemeClr val="tx1"/>
                </a:solidFill>
                <a:cs typeface="Times New Roman" pitchFamily="18" charset="0"/>
              </a:rPr>
              <a:t>areata</a:t>
            </a:r>
            <a:endParaRPr lang="en-US" sz="2400" dirty="0">
              <a:solidFill>
                <a:schemeClr val="tx1"/>
              </a:solidFill>
              <a:cs typeface="Times New Roman" pitchFamily="18" charset="0"/>
            </a:endParaRPr>
          </a:p>
          <a:p>
            <a:pPr algn="l">
              <a:buFontTx/>
              <a:buChar char="•"/>
            </a:pPr>
            <a:r>
              <a:rPr lang="en-US" sz="2400" dirty="0">
                <a:solidFill>
                  <a:schemeClr val="tx1"/>
                </a:solidFill>
                <a:cs typeface="Times New Roman" pitchFamily="18" charset="0"/>
              </a:rPr>
              <a:t> Pemphigus/</a:t>
            </a:r>
            <a:r>
              <a:rPr lang="en-US" sz="2400" dirty="0" err="1">
                <a:solidFill>
                  <a:schemeClr val="tx1"/>
                </a:solidFill>
                <a:cs typeface="Times New Roman" pitchFamily="18" charset="0"/>
              </a:rPr>
              <a:t>pemphigoid</a:t>
            </a:r>
            <a:endParaRPr lang="en-US" sz="2400" dirty="0">
              <a:solidFill>
                <a:schemeClr val="tx1"/>
              </a:solidFill>
              <a:cs typeface="Times New Roman" pitchFamily="18" charset="0"/>
            </a:endParaRPr>
          </a:p>
          <a:p>
            <a:pPr algn="l">
              <a:buFontTx/>
              <a:buChar char="•"/>
            </a:pPr>
            <a:r>
              <a:rPr lang="en-US" sz="2400" dirty="0">
                <a:solidFill>
                  <a:schemeClr val="tx1"/>
                </a:solidFill>
                <a:cs typeface="Times New Roman" pitchFamily="18" charset="0"/>
              </a:rPr>
              <a:t> Psoriasis</a:t>
            </a:r>
          </a:p>
          <a:p>
            <a:pPr algn="l">
              <a:buFontTx/>
              <a:buChar char="•"/>
            </a:pPr>
            <a:r>
              <a:rPr lang="en-US" sz="2400" dirty="0">
                <a:solidFill>
                  <a:schemeClr val="tx1"/>
                </a:solidFill>
                <a:cs typeface="Times New Roman" pitchFamily="18" charset="0"/>
              </a:rPr>
              <a:t> Scleroderma</a:t>
            </a:r>
          </a:p>
          <a:p>
            <a:pPr algn="l">
              <a:buFontTx/>
              <a:buChar char="•"/>
            </a:pPr>
            <a:r>
              <a:rPr lang="en-US" sz="2400" dirty="0">
                <a:solidFill>
                  <a:schemeClr val="tx1"/>
                </a:solidFill>
                <a:cs typeface="Times New Roman" pitchFamily="18" charset="0"/>
              </a:rPr>
              <a:t> Systemic lupus </a:t>
            </a:r>
            <a:r>
              <a:rPr lang="en-US" sz="2400" dirty="0" err="1">
                <a:solidFill>
                  <a:schemeClr val="tx1"/>
                </a:solidFill>
                <a:cs typeface="Times New Roman" pitchFamily="18" charset="0"/>
              </a:rPr>
              <a:t>erythematosus</a:t>
            </a:r>
            <a:endParaRPr lang="en-US" sz="2400" dirty="0">
              <a:solidFill>
                <a:schemeClr val="tx1"/>
              </a:solidFill>
              <a:cs typeface="Times New Roman" pitchFamily="18" charset="0"/>
            </a:endParaRPr>
          </a:p>
          <a:p>
            <a:pPr algn="l">
              <a:buFontTx/>
              <a:buChar char="•"/>
            </a:pPr>
            <a:r>
              <a:rPr lang="en-US" sz="2400" dirty="0">
                <a:solidFill>
                  <a:schemeClr val="tx1"/>
                </a:solidFill>
                <a:cs typeface="Times New Roman" pitchFamily="18" charset="0"/>
              </a:rPr>
              <a:t> </a:t>
            </a:r>
            <a:r>
              <a:rPr lang="en-US" sz="2400" dirty="0" err="1">
                <a:solidFill>
                  <a:schemeClr val="tx1"/>
                </a:solidFill>
                <a:cs typeface="Times New Roman" pitchFamily="18" charset="0"/>
              </a:rPr>
              <a:t>Vitiligo</a:t>
            </a:r>
            <a:endParaRPr lang="en-US" sz="2400" dirty="0">
              <a:solidFill>
                <a:schemeClr val="tx1"/>
              </a:solidFill>
              <a:cs typeface="Times New Roman" pitchFamily="18" charset="0"/>
            </a:endParaRPr>
          </a:p>
        </p:txBody>
      </p:sp>
      <p:sp>
        <p:nvSpPr>
          <p:cNvPr id="108547" name="Text Box 3"/>
          <p:cNvSpPr txBox="1">
            <a:spLocks noChangeArrowheads="1"/>
          </p:cNvSpPr>
          <p:nvPr/>
        </p:nvSpPr>
        <p:spPr bwMode="auto">
          <a:xfrm>
            <a:off x="533400" y="457200"/>
            <a:ext cx="5715000" cy="369332"/>
          </a:xfrm>
          <a:prstGeom prst="rect">
            <a:avLst/>
          </a:prstGeom>
          <a:noFill/>
          <a:ln w="9525">
            <a:noFill/>
            <a:miter lim="800000"/>
            <a:headEnd/>
            <a:tailEnd/>
          </a:ln>
          <a:effectLst/>
        </p:spPr>
        <p:txBody>
          <a:bodyPr>
            <a:spAutoFit/>
          </a:bodyPr>
          <a:lstStyle/>
          <a:p>
            <a:pPr algn="ctr">
              <a:spcBef>
                <a:spcPct val="50000"/>
              </a:spcBef>
            </a:pPr>
            <a:endParaRPr lang="en-US" b="1"/>
          </a:p>
        </p:txBody>
      </p:sp>
    </p:spTree>
    <p:extLst>
      <p:ext uri="{BB962C8B-B14F-4D97-AF65-F5344CB8AC3E}">
        <p14:creationId xmlns:p14="http://schemas.microsoft.com/office/powerpoint/2010/main" val="351944001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000108"/>
            <a:ext cx="8643998" cy="5643602"/>
          </a:xfrm>
        </p:spPr>
        <p:txBody>
          <a:bodyPr>
            <a:normAutofit fontScale="92500"/>
          </a:bodyPr>
          <a:lstStyle/>
          <a:p>
            <a:r>
              <a:rPr lang="en-US" dirty="0" smtClean="0">
                <a:cs typeface="Times New Roman" pitchFamily="18" charset="0"/>
              </a:rPr>
              <a:t>Peak incidence - age range </a:t>
            </a:r>
            <a:r>
              <a:rPr lang="en-US" dirty="0" smtClean="0">
                <a:solidFill>
                  <a:srgbClr val="FF0000"/>
                </a:solidFill>
                <a:cs typeface="Times New Roman" pitchFamily="18" charset="0"/>
              </a:rPr>
              <a:t>20 - 40 yrs</a:t>
            </a:r>
          </a:p>
          <a:p>
            <a:r>
              <a:rPr lang="en-US" dirty="0" smtClean="0">
                <a:cs typeface="Times New Roman" pitchFamily="18" charset="0"/>
              </a:rPr>
              <a:t>More frequently in </a:t>
            </a:r>
            <a:r>
              <a:rPr lang="en-US" dirty="0" smtClean="0">
                <a:solidFill>
                  <a:srgbClr val="FF0000"/>
                </a:solidFill>
                <a:cs typeface="Times New Roman" pitchFamily="18" charset="0"/>
              </a:rPr>
              <a:t>females</a:t>
            </a:r>
          </a:p>
          <a:p>
            <a:r>
              <a:rPr lang="en-US" dirty="0" smtClean="0">
                <a:cs typeface="Times New Roman" pitchFamily="18" charset="0"/>
              </a:rPr>
              <a:t>Autoantibodies may be directed against</a:t>
            </a:r>
          </a:p>
          <a:p>
            <a:pPr>
              <a:buNone/>
            </a:pPr>
            <a:r>
              <a:rPr lang="en-US" dirty="0" smtClean="0">
                <a:cs typeface="Times New Roman" pitchFamily="18" charset="0"/>
              </a:rPr>
              <a:t>					- </a:t>
            </a:r>
            <a:r>
              <a:rPr lang="en-US" dirty="0" smtClean="0">
                <a:solidFill>
                  <a:srgbClr val="002060"/>
                </a:solidFill>
                <a:cs typeface="Times New Roman" pitchFamily="18" charset="0"/>
              </a:rPr>
              <a:t>Nucleoproteins</a:t>
            </a:r>
            <a:r>
              <a:rPr lang="en-US" dirty="0" smtClean="0">
                <a:cs typeface="Times New Roman" pitchFamily="18" charset="0"/>
              </a:rPr>
              <a:t>, </a:t>
            </a:r>
          </a:p>
          <a:p>
            <a:pPr>
              <a:buNone/>
            </a:pPr>
            <a:r>
              <a:rPr lang="en-US" dirty="0" smtClean="0">
                <a:cs typeface="Times New Roman" pitchFamily="18" charset="0"/>
              </a:rPr>
              <a:t>					- </a:t>
            </a:r>
            <a:r>
              <a:rPr lang="en-US" dirty="0" smtClean="0">
                <a:solidFill>
                  <a:srgbClr val="002060"/>
                </a:solidFill>
                <a:cs typeface="Times New Roman" pitchFamily="18" charset="0"/>
              </a:rPr>
              <a:t>Erythrocytes</a:t>
            </a:r>
            <a:r>
              <a:rPr lang="en-US" dirty="0" smtClean="0">
                <a:cs typeface="Times New Roman" pitchFamily="18" charset="0"/>
              </a:rPr>
              <a:t>, </a:t>
            </a:r>
          </a:p>
          <a:p>
            <a:pPr>
              <a:buNone/>
            </a:pPr>
            <a:r>
              <a:rPr lang="en-US" dirty="0" smtClean="0">
                <a:cs typeface="Times New Roman" pitchFamily="18" charset="0"/>
              </a:rPr>
              <a:t>					- </a:t>
            </a:r>
            <a:r>
              <a:rPr lang="en-US" dirty="0" smtClean="0">
                <a:solidFill>
                  <a:srgbClr val="002060"/>
                </a:solidFill>
                <a:cs typeface="Times New Roman" pitchFamily="18" charset="0"/>
              </a:rPr>
              <a:t>Leukocytes</a:t>
            </a:r>
            <a:r>
              <a:rPr lang="en-US" dirty="0" smtClean="0">
                <a:cs typeface="Times New Roman" pitchFamily="18" charset="0"/>
              </a:rPr>
              <a:t>, </a:t>
            </a:r>
          </a:p>
          <a:p>
            <a:pPr>
              <a:buNone/>
            </a:pPr>
            <a:r>
              <a:rPr lang="en-US" dirty="0" smtClean="0">
                <a:cs typeface="Times New Roman" pitchFamily="18" charset="0"/>
              </a:rPr>
              <a:t>					- </a:t>
            </a:r>
            <a:r>
              <a:rPr lang="en-US" dirty="0" smtClean="0">
                <a:solidFill>
                  <a:srgbClr val="002060"/>
                </a:solidFill>
                <a:cs typeface="Times New Roman" pitchFamily="18" charset="0"/>
              </a:rPr>
              <a:t>Platelets</a:t>
            </a:r>
            <a:r>
              <a:rPr lang="en-US" dirty="0" smtClean="0">
                <a:cs typeface="Times New Roman" pitchFamily="18" charset="0"/>
              </a:rPr>
              <a:t>, </a:t>
            </a:r>
          </a:p>
          <a:p>
            <a:pPr>
              <a:buNone/>
            </a:pPr>
            <a:r>
              <a:rPr lang="en-US" dirty="0" smtClean="0">
                <a:cs typeface="Times New Roman" pitchFamily="18" charset="0"/>
              </a:rPr>
              <a:t>					- </a:t>
            </a:r>
            <a:r>
              <a:rPr lang="en-US" dirty="0" smtClean="0">
                <a:solidFill>
                  <a:srgbClr val="002060"/>
                </a:solidFill>
                <a:cs typeface="Times New Roman" pitchFamily="18" charset="0"/>
              </a:rPr>
              <a:t>Coagulation factors</a:t>
            </a:r>
            <a:r>
              <a:rPr lang="en-US" dirty="0" smtClean="0">
                <a:cs typeface="Times New Roman" pitchFamily="18" charset="0"/>
              </a:rPr>
              <a:t>, and </a:t>
            </a:r>
          </a:p>
          <a:p>
            <a:pPr>
              <a:buNone/>
            </a:pPr>
            <a:r>
              <a:rPr lang="en-US" dirty="0" smtClean="0">
                <a:cs typeface="Times New Roman" pitchFamily="18" charset="0"/>
              </a:rPr>
              <a:t>					- </a:t>
            </a:r>
            <a:r>
              <a:rPr lang="en-US" dirty="0" smtClean="0">
                <a:solidFill>
                  <a:srgbClr val="002060"/>
                </a:solidFill>
                <a:cs typeface="Times New Roman" pitchFamily="18" charset="0"/>
              </a:rPr>
              <a:t>Organs</a:t>
            </a:r>
            <a:r>
              <a:rPr lang="en-US" dirty="0" smtClean="0">
                <a:cs typeface="Times New Roman" pitchFamily="18" charset="0"/>
              </a:rPr>
              <a:t> </a:t>
            </a:r>
            <a:r>
              <a:rPr lang="en-US" sz="3000" dirty="0" smtClean="0">
                <a:cs typeface="Times New Roman" pitchFamily="18" charset="0"/>
              </a:rPr>
              <a:t>(liver, kidneys or heart) </a:t>
            </a:r>
          </a:p>
          <a:p>
            <a:r>
              <a:rPr lang="en-US" dirty="0" smtClean="0">
                <a:cs typeface="Times New Roman" pitchFamily="18" charset="0"/>
              </a:rPr>
              <a:t>SLE therefore has a variety of clinical manifestations</a:t>
            </a:r>
          </a:p>
          <a:p>
            <a:endParaRPr lang="en-IN" dirty="0"/>
          </a:p>
        </p:txBody>
      </p:sp>
      <p:sp>
        <p:nvSpPr>
          <p:cNvPr id="2" name="Rectangle 1"/>
          <p:cNvSpPr/>
          <p:nvPr/>
        </p:nvSpPr>
        <p:spPr>
          <a:xfrm>
            <a:off x="602908" y="130314"/>
            <a:ext cx="7979750" cy="707886"/>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lgn="ctr">
              <a:buNone/>
            </a:pPr>
            <a:r>
              <a:rPr lang="en-US" sz="4000" b="1" dirty="0">
                <a:solidFill>
                  <a:srgbClr val="660033"/>
                </a:solidFill>
                <a:cs typeface="Times New Roman" pitchFamily="18" charset="0"/>
              </a:rPr>
              <a:t>Systemic Lupus </a:t>
            </a:r>
            <a:r>
              <a:rPr lang="en-US" sz="4000" b="1" dirty="0" err="1">
                <a:solidFill>
                  <a:srgbClr val="660033"/>
                </a:solidFill>
                <a:cs typeface="Times New Roman" pitchFamily="18" charset="0"/>
              </a:rPr>
              <a:t>Erythematosus</a:t>
            </a:r>
            <a:r>
              <a:rPr lang="en-US" sz="4000" dirty="0">
                <a:cs typeface="Times New Roman" pitchFamily="18" charset="0"/>
              </a:rPr>
              <a:t> </a:t>
            </a:r>
            <a:r>
              <a:rPr lang="en-US" sz="4000" b="1" dirty="0">
                <a:solidFill>
                  <a:srgbClr val="660033"/>
                </a:solidFill>
                <a:cs typeface="Times New Roman" pitchFamily="18" charset="0"/>
              </a:rPr>
              <a:t>(SLE) </a:t>
            </a:r>
            <a:endParaRPr lang="en-US" sz="4000" dirty="0">
              <a:cs typeface="Times New Roman" pitchFamily="18" charset="0"/>
            </a:endParaRPr>
          </a:p>
        </p:txBody>
      </p:sp>
    </p:spTree>
    <p:extLst>
      <p:ext uri="{BB962C8B-B14F-4D97-AF65-F5344CB8AC3E}">
        <p14:creationId xmlns:p14="http://schemas.microsoft.com/office/powerpoint/2010/main" val="33573237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a:xfrm>
            <a:off x="533400" y="2713037"/>
            <a:ext cx="8229600" cy="2773363"/>
          </a:xfrm>
        </p:spPr>
        <p:txBody>
          <a:bodyPr/>
          <a:lstStyle/>
          <a:p>
            <a:pPr marL="0" indent="0" algn="ctr">
              <a:buNone/>
            </a:pPr>
            <a:r>
              <a:rPr lang="en-US" dirty="0" smtClean="0"/>
              <a:t>FAMOUS CELEBRITY DIAGNOSED WITH LUPUS?</a:t>
            </a:r>
            <a:endParaRPr lang="en-US" dirty="0"/>
          </a:p>
        </p:txBody>
      </p:sp>
      <p:pic>
        <p:nvPicPr>
          <p:cNvPr id="1026"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971800" y="762000"/>
            <a:ext cx="3352800" cy="5929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8621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071546"/>
            <a:ext cx="8715436" cy="5357850"/>
          </a:xfrm>
        </p:spPr>
        <p:txBody>
          <a:bodyPr>
            <a:normAutofit fontScale="92500" lnSpcReduction="10000"/>
          </a:bodyPr>
          <a:lstStyle/>
          <a:p>
            <a:pPr>
              <a:buNone/>
            </a:pPr>
            <a:r>
              <a:rPr lang="en-IN" b="1" dirty="0" smtClean="0">
                <a:solidFill>
                  <a:srgbClr val="660033"/>
                </a:solidFill>
              </a:rPr>
              <a:t>Subtypes </a:t>
            </a:r>
            <a:r>
              <a:rPr lang="en-US" b="1" dirty="0" smtClean="0">
                <a:solidFill>
                  <a:srgbClr val="660033"/>
                </a:solidFill>
                <a:cs typeface="Times New Roman" pitchFamily="18" charset="0"/>
              </a:rPr>
              <a:t>: </a:t>
            </a:r>
            <a:endParaRPr lang="en-US" dirty="0" smtClean="0">
              <a:solidFill>
                <a:srgbClr val="660033"/>
              </a:solidFill>
              <a:cs typeface="Times New Roman" pitchFamily="18" charset="0"/>
            </a:endParaRPr>
          </a:p>
          <a:p>
            <a:r>
              <a:rPr lang="en-US" dirty="0" smtClean="0">
                <a:solidFill>
                  <a:srgbClr val="FF0000"/>
                </a:solidFill>
                <a:cs typeface="Times New Roman" pitchFamily="18" charset="0"/>
              </a:rPr>
              <a:t>Discoid lupus </a:t>
            </a:r>
            <a:r>
              <a:rPr lang="en-US" dirty="0" err="1" smtClean="0">
                <a:solidFill>
                  <a:srgbClr val="FF0000"/>
                </a:solidFill>
                <a:cs typeface="Times New Roman" pitchFamily="18" charset="0"/>
              </a:rPr>
              <a:t>erythematosus</a:t>
            </a:r>
            <a:r>
              <a:rPr lang="en-US" dirty="0" smtClean="0">
                <a:cs typeface="Times New Roman" pitchFamily="18" charset="0"/>
              </a:rPr>
              <a:t> (DLE) </a:t>
            </a:r>
          </a:p>
          <a:p>
            <a:pPr>
              <a:buNone/>
            </a:pPr>
            <a:r>
              <a:rPr lang="en-US" dirty="0" smtClean="0">
                <a:cs typeface="Times New Roman" pitchFamily="18" charset="0"/>
              </a:rPr>
              <a:t>                                          - Confined to skin &amp; mucosa </a:t>
            </a:r>
          </a:p>
          <a:p>
            <a:pPr>
              <a:lnSpc>
                <a:spcPct val="95000"/>
              </a:lnSpc>
            </a:pPr>
            <a:r>
              <a:rPr lang="en-US" dirty="0" smtClean="0">
                <a:solidFill>
                  <a:srgbClr val="FF0000"/>
                </a:solidFill>
                <a:cs typeface="Times New Roman" pitchFamily="18" charset="0"/>
              </a:rPr>
              <a:t>Neonatal lupus </a:t>
            </a:r>
            <a:r>
              <a:rPr lang="en-US" dirty="0" err="1" smtClean="0">
                <a:solidFill>
                  <a:srgbClr val="FF0000"/>
                </a:solidFill>
                <a:cs typeface="Times New Roman" pitchFamily="18" charset="0"/>
              </a:rPr>
              <a:t>erythematosus</a:t>
            </a:r>
            <a:r>
              <a:rPr lang="en-US" dirty="0" smtClean="0">
                <a:solidFill>
                  <a:srgbClr val="FF0000"/>
                </a:solidFill>
                <a:cs typeface="Times New Roman" pitchFamily="18" charset="0"/>
              </a:rPr>
              <a:t> </a:t>
            </a:r>
          </a:p>
          <a:p>
            <a:pPr>
              <a:lnSpc>
                <a:spcPct val="95000"/>
              </a:lnSpc>
              <a:buNone/>
            </a:pPr>
            <a:r>
              <a:rPr lang="en-US" dirty="0" smtClean="0">
                <a:cs typeface="Times New Roman" pitchFamily="18" charset="0"/>
              </a:rPr>
              <a:t>		- Transient self-limited disease 	</a:t>
            </a:r>
          </a:p>
          <a:p>
            <a:pPr>
              <a:lnSpc>
                <a:spcPct val="95000"/>
              </a:lnSpc>
              <a:buNone/>
            </a:pPr>
            <a:r>
              <a:rPr lang="en-US" dirty="0" smtClean="0">
                <a:cs typeface="Times New Roman" pitchFamily="18" charset="0"/>
              </a:rPr>
              <a:t>		- Dermatologic, hepatic, &amp; hematologic</a:t>
            </a:r>
          </a:p>
          <a:p>
            <a:pPr>
              <a:lnSpc>
                <a:spcPct val="95000"/>
              </a:lnSpc>
              <a:buNone/>
            </a:pPr>
            <a:r>
              <a:rPr lang="en-US" dirty="0" smtClean="0">
                <a:cs typeface="Times New Roman" pitchFamily="18" charset="0"/>
              </a:rPr>
              <a:t>               involvement usually disappears at the age of     </a:t>
            </a:r>
          </a:p>
          <a:p>
            <a:pPr>
              <a:lnSpc>
                <a:spcPct val="95000"/>
              </a:lnSpc>
              <a:buNone/>
            </a:pPr>
            <a:r>
              <a:rPr lang="en-US" dirty="0" smtClean="0">
                <a:cs typeface="Times New Roman" pitchFamily="18" charset="0"/>
              </a:rPr>
              <a:t>                                                                                 6 months                                        </a:t>
            </a:r>
          </a:p>
          <a:p>
            <a:pPr>
              <a:lnSpc>
                <a:spcPct val="95000"/>
              </a:lnSpc>
            </a:pPr>
            <a:r>
              <a:rPr lang="en-US" dirty="0" smtClean="0">
                <a:solidFill>
                  <a:srgbClr val="FF0000"/>
                </a:solidFill>
                <a:cs typeface="Times New Roman" pitchFamily="18" charset="0"/>
              </a:rPr>
              <a:t>Drug-induced lupus </a:t>
            </a:r>
            <a:r>
              <a:rPr lang="en-US" dirty="0" err="1" smtClean="0">
                <a:solidFill>
                  <a:srgbClr val="FF0000"/>
                </a:solidFill>
                <a:cs typeface="Times New Roman" pitchFamily="18" charset="0"/>
              </a:rPr>
              <a:t>erythematosus</a:t>
            </a:r>
            <a:r>
              <a:rPr lang="en-US" dirty="0" smtClean="0">
                <a:solidFill>
                  <a:srgbClr val="FF0000"/>
                </a:solidFill>
                <a:cs typeface="Times New Roman" pitchFamily="18" charset="0"/>
              </a:rPr>
              <a:t> </a:t>
            </a:r>
            <a:r>
              <a:rPr lang="en-US" dirty="0" smtClean="0">
                <a:cs typeface="Times New Roman" pitchFamily="18" charset="0"/>
              </a:rPr>
              <a:t>- highest risk are</a:t>
            </a:r>
          </a:p>
          <a:p>
            <a:pPr>
              <a:lnSpc>
                <a:spcPct val="95000"/>
              </a:lnSpc>
              <a:buNone/>
            </a:pPr>
            <a:r>
              <a:rPr lang="en-US" dirty="0" smtClean="0">
                <a:cs typeface="Times New Roman" pitchFamily="18" charset="0"/>
              </a:rPr>
              <a:t>					- </a:t>
            </a:r>
            <a:r>
              <a:rPr lang="en-US" dirty="0" err="1" smtClean="0">
                <a:cs typeface="Times New Roman" pitchFamily="18" charset="0"/>
              </a:rPr>
              <a:t>Procainamide</a:t>
            </a:r>
            <a:r>
              <a:rPr lang="en-US" dirty="0" smtClean="0">
                <a:cs typeface="Times New Roman" pitchFamily="18" charset="0"/>
              </a:rPr>
              <a:t> and </a:t>
            </a:r>
          </a:p>
          <a:p>
            <a:pPr>
              <a:lnSpc>
                <a:spcPct val="95000"/>
              </a:lnSpc>
              <a:buNone/>
            </a:pPr>
            <a:r>
              <a:rPr lang="en-US" dirty="0" smtClean="0">
                <a:cs typeface="Times New Roman" pitchFamily="18" charset="0"/>
              </a:rPr>
              <a:t>					- </a:t>
            </a:r>
            <a:r>
              <a:rPr lang="en-US" dirty="0" err="1" smtClean="0">
                <a:cs typeface="Times New Roman" pitchFamily="18" charset="0"/>
              </a:rPr>
              <a:t>Hydralazine</a:t>
            </a:r>
            <a:r>
              <a:rPr lang="en-US" dirty="0" smtClean="0">
                <a:cs typeface="Times New Roman" pitchFamily="18" charset="0"/>
              </a:rPr>
              <a:t> </a:t>
            </a:r>
          </a:p>
        </p:txBody>
      </p:sp>
    </p:spTree>
    <p:extLst>
      <p:ext uri="{BB962C8B-B14F-4D97-AF65-F5344CB8AC3E}">
        <p14:creationId xmlns:p14="http://schemas.microsoft.com/office/powerpoint/2010/main" val="3411121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785794"/>
            <a:ext cx="8786874" cy="5857916"/>
          </a:xfrm>
        </p:spPr>
        <p:txBody>
          <a:bodyPr>
            <a:normAutofit fontScale="85000" lnSpcReduction="20000"/>
          </a:bodyPr>
          <a:lstStyle/>
          <a:p>
            <a:pPr>
              <a:buNone/>
            </a:pPr>
            <a:r>
              <a:rPr lang="en-US" b="1" dirty="0" smtClean="0">
                <a:solidFill>
                  <a:srgbClr val="FF0000"/>
                </a:solidFill>
                <a:cs typeface="Times New Roman" pitchFamily="18" charset="0"/>
              </a:rPr>
              <a:t>Genetic Factors: </a:t>
            </a:r>
          </a:p>
          <a:p>
            <a:r>
              <a:rPr lang="en-US" dirty="0" smtClean="0">
                <a:cs typeface="Times New Roman" pitchFamily="18" charset="0"/>
              </a:rPr>
              <a:t>Genes that increase the risk - </a:t>
            </a:r>
            <a:r>
              <a:rPr lang="en-US" i="1" dirty="0" smtClean="0">
                <a:solidFill>
                  <a:srgbClr val="002060"/>
                </a:solidFill>
                <a:cs typeface="Times New Roman" pitchFamily="18" charset="0"/>
              </a:rPr>
              <a:t>HLA-DR2</a:t>
            </a:r>
            <a:r>
              <a:rPr lang="en-US" i="1" dirty="0" smtClean="0">
                <a:cs typeface="Times New Roman" pitchFamily="18" charset="0"/>
              </a:rPr>
              <a:t> </a:t>
            </a:r>
            <a:r>
              <a:rPr lang="en-US" dirty="0" smtClean="0">
                <a:cs typeface="Times New Roman" pitchFamily="18" charset="0"/>
              </a:rPr>
              <a:t>&amp; </a:t>
            </a:r>
            <a:r>
              <a:rPr lang="en-US" i="1" dirty="0" smtClean="0">
                <a:solidFill>
                  <a:srgbClr val="002060"/>
                </a:solidFill>
                <a:cs typeface="Times New Roman" pitchFamily="18" charset="0"/>
              </a:rPr>
              <a:t>HLA-DR3</a:t>
            </a:r>
            <a:endParaRPr lang="en-US" dirty="0" smtClean="0">
              <a:solidFill>
                <a:srgbClr val="002060"/>
              </a:solidFill>
              <a:cs typeface="Times New Roman" pitchFamily="18" charset="0"/>
            </a:endParaRPr>
          </a:p>
          <a:p>
            <a:pPr>
              <a:buNone/>
            </a:pPr>
            <a:r>
              <a:rPr lang="en-US" b="1" dirty="0" smtClean="0">
                <a:solidFill>
                  <a:srgbClr val="FF0000"/>
                </a:solidFill>
                <a:cs typeface="Times New Roman" pitchFamily="18" charset="0"/>
              </a:rPr>
              <a:t>Infectious and Environmental Factors:</a:t>
            </a:r>
          </a:p>
          <a:p>
            <a:r>
              <a:rPr lang="en-US" dirty="0" smtClean="0">
                <a:cs typeface="Times New Roman" pitchFamily="18" charset="0"/>
              </a:rPr>
              <a:t>Epstein-Barr virus, </a:t>
            </a:r>
          </a:p>
          <a:p>
            <a:r>
              <a:rPr lang="en-US" dirty="0" smtClean="0">
                <a:cs typeface="Times New Roman" pitchFamily="18" charset="0"/>
              </a:rPr>
              <a:t>Cytomegalovirus, </a:t>
            </a:r>
          </a:p>
          <a:p>
            <a:r>
              <a:rPr lang="en-US" dirty="0" err="1" smtClean="0">
                <a:cs typeface="Times New Roman" pitchFamily="18" charset="0"/>
              </a:rPr>
              <a:t>Varicella</a:t>
            </a:r>
            <a:r>
              <a:rPr lang="en-US" dirty="0" smtClean="0">
                <a:cs typeface="Times New Roman" pitchFamily="18" charset="0"/>
              </a:rPr>
              <a:t>-zoster virus</a:t>
            </a:r>
          </a:p>
          <a:p>
            <a:pPr>
              <a:buNone/>
            </a:pPr>
            <a:r>
              <a:rPr lang="en-US" b="1" dirty="0" smtClean="0">
                <a:solidFill>
                  <a:srgbClr val="FF0000"/>
                </a:solidFill>
                <a:cs typeface="Times New Roman" pitchFamily="18" charset="0"/>
              </a:rPr>
              <a:t>Endocrine Factors </a:t>
            </a:r>
          </a:p>
          <a:p>
            <a:pPr>
              <a:buNone/>
            </a:pPr>
            <a:r>
              <a:rPr lang="en-US" b="1" dirty="0" err="1" smtClean="0">
                <a:solidFill>
                  <a:srgbClr val="FF0000"/>
                </a:solidFill>
                <a:cs typeface="Times New Roman" pitchFamily="18" charset="0"/>
              </a:rPr>
              <a:t>Immunocomplexes</a:t>
            </a:r>
            <a:r>
              <a:rPr lang="en-US" b="1" dirty="0" smtClean="0">
                <a:solidFill>
                  <a:srgbClr val="FF0000"/>
                </a:solidFill>
                <a:cs typeface="Times New Roman" pitchFamily="18" charset="0"/>
              </a:rPr>
              <a:t> and </a:t>
            </a:r>
            <a:r>
              <a:rPr lang="en-US" b="1" dirty="0" err="1" smtClean="0">
                <a:solidFill>
                  <a:srgbClr val="FF0000"/>
                </a:solidFill>
                <a:cs typeface="Times New Roman" pitchFamily="18" charset="0"/>
              </a:rPr>
              <a:t>Autoantibodies</a:t>
            </a:r>
            <a:r>
              <a:rPr lang="en-US" b="1" dirty="0" smtClean="0">
                <a:solidFill>
                  <a:srgbClr val="FF0000"/>
                </a:solidFill>
                <a:cs typeface="Times New Roman" pitchFamily="18" charset="0"/>
              </a:rPr>
              <a:t>:</a:t>
            </a:r>
          </a:p>
          <a:p>
            <a:pPr algn="ctr">
              <a:buNone/>
            </a:pPr>
            <a:r>
              <a:rPr lang="en-US" dirty="0" smtClean="0">
                <a:cs typeface="Times New Roman" pitchFamily="18" charset="0"/>
              </a:rPr>
              <a:t>    </a:t>
            </a:r>
            <a:r>
              <a:rPr lang="en-US" dirty="0" err="1" smtClean="0">
                <a:cs typeface="Times New Roman" pitchFamily="18" charset="0"/>
              </a:rPr>
              <a:t>Immunocomplex</a:t>
            </a:r>
            <a:r>
              <a:rPr lang="en-US" dirty="0" smtClean="0">
                <a:cs typeface="Times New Roman" pitchFamily="18" charset="0"/>
              </a:rPr>
              <a:t> deposition</a:t>
            </a:r>
          </a:p>
          <a:p>
            <a:pPr algn="ctr">
              <a:buNone/>
            </a:pPr>
            <a:endParaRPr lang="en-US" dirty="0" smtClean="0">
              <a:cs typeface="Times New Roman" pitchFamily="18" charset="0"/>
            </a:endParaRPr>
          </a:p>
          <a:p>
            <a:pPr algn="ctr">
              <a:buNone/>
            </a:pPr>
            <a:r>
              <a:rPr lang="en-US" dirty="0" smtClean="0">
                <a:cs typeface="Times New Roman" pitchFamily="18" charset="0"/>
              </a:rPr>
              <a:t>Small-vessel </a:t>
            </a:r>
            <a:r>
              <a:rPr lang="en-US" dirty="0" err="1" smtClean="0">
                <a:cs typeface="Times New Roman" pitchFamily="18" charset="0"/>
              </a:rPr>
              <a:t>vasculitis</a:t>
            </a:r>
            <a:endParaRPr lang="en-US" dirty="0" smtClean="0">
              <a:cs typeface="Times New Roman" pitchFamily="18" charset="0"/>
            </a:endParaRPr>
          </a:p>
          <a:p>
            <a:pPr algn="ctr">
              <a:buNone/>
            </a:pPr>
            <a:endParaRPr lang="en-US" dirty="0" smtClean="0">
              <a:cs typeface="Times New Roman" pitchFamily="18" charset="0"/>
            </a:endParaRPr>
          </a:p>
          <a:p>
            <a:pPr algn="ctr">
              <a:buNone/>
            </a:pPr>
            <a:r>
              <a:rPr lang="en-US" dirty="0" smtClean="0">
                <a:cs typeface="Times New Roman" pitchFamily="18" charset="0"/>
              </a:rPr>
              <a:t>Renal, Cardiac, Hematologic, Mucocutaneous &amp; CNS destruction </a:t>
            </a:r>
          </a:p>
          <a:p>
            <a:endParaRPr lang="en-US" dirty="0" smtClean="0">
              <a:cs typeface="Times New Roman" pitchFamily="18" charset="0"/>
            </a:endParaRPr>
          </a:p>
          <a:p>
            <a:endParaRPr lang="en-US" dirty="0" smtClean="0">
              <a:cs typeface="Times New Roman" pitchFamily="18" charset="0"/>
            </a:endParaRPr>
          </a:p>
          <a:p>
            <a:endParaRPr lang="en-IN" dirty="0"/>
          </a:p>
        </p:txBody>
      </p:sp>
      <p:sp>
        <p:nvSpPr>
          <p:cNvPr id="5" name="Down Arrow 4"/>
          <p:cNvSpPr/>
          <p:nvPr/>
        </p:nvSpPr>
        <p:spPr>
          <a:xfrm>
            <a:off x="4286248" y="4648200"/>
            <a:ext cx="13335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Down Arrow 5"/>
          <p:cNvSpPr/>
          <p:nvPr/>
        </p:nvSpPr>
        <p:spPr>
          <a:xfrm>
            <a:off x="4286248" y="5410200"/>
            <a:ext cx="13335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Rectangle 1"/>
          <p:cNvSpPr/>
          <p:nvPr/>
        </p:nvSpPr>
        <p:spPr>
          <a:xfrm>
            <a:off x="2293852" y="152399"/>
            <a:ext cx="4716548" cy="584775"/>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buNone/>
            </a:pPr>
            <a:r>
              <a:rPr lang="en-US" sz="3200" b="1" dirty="0">
                <a:solidFill>
                  <a:srgbClr val="660033"/>
                </a:solidFill>
                <a:cs typeface="Times New Roman" pitchFamily="18" charset="0"/>
              </a:rPr>
              <a:t>Etiology and Pathogenesis </a:t>
            </a:r>
          </a:p>
        </p:txBody>
      </p:sp>
    </p:spTree>
    <p:extLst>
      <p:ext uri="{BB962C8B-B14F-4D97-AF65-F5344CB8AC3E}">
        <p14:creationId xmlns:p14="http://schemas.microsoft.com/office/powerpoint/2010/main" val="1042490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610600" cy="5029200"/>
          </a:xfrm>
        </p:spPr>
        <p:style>
          <a:lnRef idx="2">
            <a:schemeClr val="accent1"/>
          </a:lnRef>
          <a:fillRef idx="1">
            <a:schemeClr val="lt1"/>
          </a:fillRef>
          <a:effectRef idx="0">
            <a:schemeClr val="accent1"/>
          </a:effectRef>
          <a:fontRef idx="minor">
            <a:schemeClr val="dk1"/>
          </a:fontRef>
        </p:style>
        <p:txBody>
          <a:bodyPr>
            <a:normAutofit/>
          </a:bodyPr>
          <a:lstStyle/>
          <a:p>
            <a:pPr algn="just"/>
            <a:r>
              <a:rPr lang="en-IN" b="1" dirty="0" smtClean="0"/>
              <a:t>Immune system is body’s </a:t>
            </a:r>
            <a:r>
              <a:rPr lang="en-IN" b="1" dirty="0" err="1" smtClean="0"/>
              <a:t>defense</a:t>
            </a:r>
            <a:r>
              <a:rPr lang="en-IN" b="1" dirty="0" smtClean="0"/>
              <a:t> against</a:t>
            </a:r>
          </a:p>
          <a:p>
            <a:pPr algn="just">
              <a:buNone/>
            </a:pPr>
            <a:r>
              <a:rPr lang="en-IN" b="1" dirty="0" smtClean="0"/>
              <a:t>		</a:t>
            </a:r>
            <a:r>
              <a:rPr lang="en-IN" sz="3000" dirty="0" smtClean="0"/>
              <a:t>- Externally generated diseases (bacterial &amp; viral)</a:t>
            </a:r>
          </a:p>
          <a:p>
            <a:pPr algn="just">
              <a:buNone/>
            </a:pPr>
            <a:r>
              <a:rPr lang="en-IN" sz="3000" dirty="0" smtClean="0"/>
              <a:t>		- Internally generated diseases (cancer) </a:t>
            </a:r>
          </a:p>
          <a:p>
            <a:pPr algn="just">
              <a:buNone/>
            </a:pPr>
            <a:endParaRPr lang="en-IN" sz="3000" dirty="0" smtClean="0"/>
          </a:p>
          <a:p>
            <a:pPr algn="just"/>
            <a:r>
              <a:rPr lang="en-IN" dirty="0" smtClean="0"/>
              <a:t>Consists of complex network of </a:t>
            </a:r>
          </a:p>
          <a:p>
            <a:pPr marL="800100" lvl="2" indent="0">
              <a:buNone/>
            </a:pPr>
            <a:r>
              <a:rPr lang="en-IN" dirty="0" smtClean="0"/>
              <a:t>	- Cells</a:t>
            </a:r>
          </a:p>
          <a:p>
            <a:pPr lvl="2">
              <a:buNone/>
            </a:pPr>
            <a:r>
              <a:rPr lang="en-IN" dirty="0" smtClean="0"/>
              <a:t>- Tissues</a:t>
            </a:r>
          </a:p>
          <a:p>
            <a:pPr lvl="2">
              <a:buNone/>
            </a:pPr>
            <a:r>
              <a:rPr lang="en-IN" dirty="0" smtClean="0"/>
              <a:t>- Organs</a:t>
            </a:r>
          </a:p>
        </p:txBody>
      </p:sp>
      <p:sp>
        <p:nvSpPr>
          <p:cNvPr id="2" name="TextBox 1"/>
          <p:cNvSpPr txBox="1"/>
          <p:nvPr/>
        </p:nvSpPr>
        <p:spPr>
          <a:xfrm>
            <a:off x="3200400" y="76200"/>
            <a:ext cx="2971800" cy="58477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n-US" sz="3200" b="1" dirty="0" smtClean="0"/>
              <a:t>INTRODUCTION</a:t>
            </a:r>
            <a:endParaRPr lang="en-US" sz="3200" b="1" dirty="0"/>
          </a:p>
        </p:txBody>
      </p:sp>
    </p:spTree>
    <p:extLst>
      <p:ext uri="{BB962C8B-B14F-4D97-AF65-F5344CB8AC3E}">
        <p14:creationId xmlns:p14="http://schemas.microsoft.com/office/powerpoint/2010/main" val="41166003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38758"/>
          </a:xfrm>
        </p:spPr>
        <p:style>
          <a:lnRef idx="2">
            <a:schemeClr val="accent1"/>
          </a:lnRef>
          <a:fillRef idx="1">
            <a:schemeClr val="lt1"/>
          </a:fillRef>
          <a:effectRef idx="0">
            <a:schemeClr val="accent1"/>
          </a:effectRef>
          <a:fontRef idx="minor">
            <a:schemeClr val="dk1"/>
          </a:fontRef>
        </p:style>
        <p:txBody>
          <a:bodyPr>
            <a:normAutofit lnSpcReduction="10000"/>
          </a:bodyPr>
          <a:lstStyle/>
          <a:p>
            <a:r>
              <a:rPr lang="en-US" dirty="0" err="1" smtClean="0">
                <a:cs typeface="Times New Roman" pitchFamily="18" charset="0"/>
              </a:rPr>
              <a:t>Autoantibodies</a:t>
            </a:r>
            <a:r>
              <a:rPr lang="en-US" dirty="0" smtClean="0">
                <a:cs typeface="Times New Roman" pitchFamily="18" charset="0"/>
              </a:rPr>
              <a:t> in SLE could be the </a:t>
            </a:r>
          </a:p>
          <a:p>
            <a:pPr>
              <a:buNone/>
            </a:pPr>
            <a:r>
              <a:rPr lang="en-US" dirty="0" smtClean="0">
                <a:cs typeface="Times New Roman" pitchFamily="18" charset="0"/>
              </a:rPr>
              <a:t>		- Actual pathogenic agents of tissue destruction</a:t>
            </a:r>
          </a:p>
          <a:p>
            <a:pPr>
              <a:buNone/>
            </a:pPr>
            <a:r>
              <a:rPr lang="en-US" dirty="0" smtClean="0">
                <a:cs typeface="Times New Roman" pitchFamily="18" charset="0"/>
              </a:rPr>
              <a:t>		- cause of </a:t>
            </a:r>
            <a:r>
              <a:rPr lang="en-US" dirty="0" smtClean="0">
                <a:solidFill>
                  <a:srgbClr val="002060"/>
                </a:solidFill>
                <a:cs typeface="Times New Roman" pitchFamily="18" charset="0"/>
              </a:rPr>
              <a:t>Hemolytic anemia</a:t>
            </a:r>
            <a:r>
              <a:rPr lang="en-US" dirty="0" smtClean="0">
                <a:cs typeface="Times New Roman" pitchFamily="18" charset="0"/>
              </a:rPr>
              <a:t>, </a:t>
            </a:r>
          </a:p>
          <a:p>
            <a:pPr>
              <a:buNone/>
            </a:pPr>
            <a:r>
              <a:rPr lang="en-US" dirty="0" smtClean="0">
                <a:cs typeface="Times New Roman" pitchFamily="18" charset="0"/>
              </a:rPr>
              <a:t>                            </a:t>
            </a:r>
            <a:r>
              <a:rPr lang="en-US" dirty="0" smtClean="0">
                <a:solidFill>
                  <a:srgbClr val="002060"/>
                </a:solidFill>
                <a:cs typeface="Times New Roman" pitchFamily="18" charset="0"/>
              </a:rPr>
              <a:t>Thrombocytopenia</a:t>
            </a:r>
            <a:r>
              <a:rPr lang="en-US" dirty="0" smtClean="0">
                <a:cs typeface="Times New Roman" pitchFamily="18" charset="0"/>
              </a:rPr>
              <a:t> &amp; </a:t>
            </a:r>
          </a:p>
          <a:p>
            <a:pPr>
              <a:buNone/>
            </a:pPr>
            <a:r>
              <a:rPr lang="en-US" dirty="0" smtClean="0">
                <a:cs typeface="Times New Roman" pitchFamily="18" charset="0"/>
              </a:rPr>
              <a:t>                            </a:t>
            </a:r>
            <a:r>
              <a:rPr lang="en-US" dirty="0" err="1" smtClean="0">
                <a:solidFill>
                  <a:srgbClr val="002060"/>
                </a:solidFill>
                <a:cs typeface="Times New Roman" pitchFamily="18" charset="0"/>
              </a:rPr>
              <a:t>Lymphopenia</a:t>
            </a:r>
            <a:endParaRPr lang="en-US" dirty="0" smtClean="0">
              <a:solidFill>
                <a:srgbClr val="002060"/>
              </a:solidFill>
              <a:cs typeface="Times New Roman" pitchFamily="18" charset="0"/>
            </a:endParaRPr>
          </a:p>
          <a:p>
            <a:pPr>
              <a:buNone/>
            </a:pPr>
            <a:r>
              <a:rPr lang="en-US" dirty="0" smtClean="0">
                <a:cs typeface="Times New Roman" pitchFamily="18" charset="0"/>
              </a:rPr>
              <a:t>		- </a:t>
            </a:r>
            <a:r>
              <a:rPr lang="en-US" dirty="0" smtClean="0">
                <a:solidFill>
                  <a:srgbClr val="002060"/>
                </a:solidFill>
                <a:cs typeface="Times New Roman" pitchFamily="18" charset="0"/>
              </a:rPr>
              <a:t>Decreased</a:t>
            </a:r>
            <a:r>
              <a:rPr lang="en-US" dirty="0" smtClean="0">
                <a:cs typeface="Times New Roman" pitchFamily="18" charset="0"/>
              </a:rPr>
              <a:t> functioning of </a:t>
            </a:r>
          </a:p>
          <a:p>
            <a:pPr>
              <a:buNone/>
            </a:pPr>
            <a:r>
              <a:rPr lang="en-US" dirty="0" smtClean="0">
                <a:cs typeface="Times New Roman" pitchFamily="18" charset="0"/>
              </a:rPr>
              <a:t>                            </a:t>
            </a:r>
            <a:r>
              <a:rPr lang="en-US" dirty="0" smtClean="0">
                <a:solidFill>
                  <a:srgbClr val="002060"/>
                </a:solidFill>
                <a:cs typeface="Times New Roman" pitchFamily="18" charset="0"/>
              </a:rPr>
              <a:t>Suppressor T lymphocytes </a:t>
            </a:r>
            <a:r>
              <a:rPr lang="en-US" dirty="0" smtClean="0">
                <a:cs typeface="Times New Roman" pitchFamily="18" charset="0"/>
              </a:rPr>
              <a:t>&amp;</a:t>
            </a:r>
          </a:p>
          <a:p>
            <a:pPr>
              <a:buNone/>
            </a:pPr>
            <a:r>
              <a:rPr lang="en-US" dirty="0" smtClean="0">
                <a:cs typeface="Times New Roman" pitchFamily="18" charset="0"/>
              </a:rPr>
              <a:t>                            </a:t>
            </a:r>
            <a:r>
              <a:rPr lang="en-US" dirty="0" err="1" smtClean="0">
                <a:solidFill>
                  <a:srgbClr val="002060"/>
                </a:solidFill>
                <a:cs typeface="Times New Roman" pitchFamily="18" charset="0"/>
              </a:rPr>
              <a:t>Hyperreactive</a:t>
            </a:r>
            <a:r>
              <a:rPr lang="en-US" dirty="0" smtClean="0">
                <a:solidFill>
                  <a:srgbClr val="002060"/>
                </a:solidFill>
                <a:cs typeface="Times New Roman" pitchFamily="18" charset="0"/>
              </a:rPr>
              <a:t> B lymphocytes</a:t>
            </a:r>
          </a:p>
          <a:p>
            <a:pPr>
              <a:buNone/>
            </a:pPr>
            <a:endParaRPr lang="en-US" dirty="0" smtClean="0">
              <a:cs typeface="Times New Roman" pitchFamily="18" charset="0"/>
            </a:endParaRPr>
          </a:p>
          <a:p>
            <a:endParaRPr lang="en-IN" dirty="0"/>
          </a:p>
        </p:txBody>
      </p:sp>
    </p:spTree>
    <p:extLst>
      <p:ext uri="{BB962C8B-B14F-4D97-AF65-F5344CB8AC3E}">
        <p14:creationId xmlns:p14="http://schemas.microsoft.com/office/powerpoint/2010/main" val="39476094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458200" cy="5791200"/>
          </a:xfrm>
        </p:spPr>
        <p:txBody>
          <a:bodyPr>
            <a:normAutofit/>
          </a:bodyPr>
          <a:lstStyle/>
          <a:p>
            <a:pPr algn="just"/>
            <a:r>
              <a:rPr lang="en-US" dirty="0" err="1" smtClean="0">
                <a:cs typeface="Times New Roman" pitchFamily="18" charset="0"/>
              </a:rPr>
              <a:t>Multiorgan</a:t>
            </a:r>
            <a:r>
              <a:rPr lang="en-US" dirty="0" smtClean="0">
                <a:cs typeface="Times New Roman" pitchFamily="18" charset="0"/>
              </a:rPr>
              <a:t> involvement </a:t>
            </a:r>
          </a:p>
          <a:p>
            <a:pPr algn="just"/>
            <a:r>
              <a:rPr lang="en-US" dirty="0" smtClean="0">
                <a:cs typeface="Times New Roman" pitchFamily="18" charset="0"/>
              </a:rPr>
              <a:t>Inflammation of serous membranes results in </a:t>
            </a:r>
          </a:p>
          <a:p>
            <a:pPr algn="just">
              <a:buNone/>
            </a:pPr>
            <a:r>
              <a:rPr lang="en-US" dirty="0" smtClean="0">
                <a:cs typeface="Times New Roman" pitchFamily="18" charset="0"/>
              </a:rPr>
              <a:t>					</a:t>
            </a:r>
            <a:r>
              <a:rPr lang="en-US" sz="2400" dirty="0" smtClean="0">
                <a:cs typeface="Times New Roman" pitchFamily="18" charset="0"/>
              </a:rPr>
              <a:t>- Joint, </a:t>
            </a:r>
          </a:p>
          <a:p>
            <a:pPr algn="just">
              <a:buNone/>
            </a:pPr>
            <a:r>
              <a:rPr lang="en-US" sz="2400" dirty="0" smtClean="0">
                <a:cs typeface="Times New Roman" pitchFamily="18" charset="0"/>
              </a:rPr>
              <a:t>					- Peritoneal,</a:t>
            </a:r>
          </a:p>
          <a:p>
            <a:pPr algn="just">
              <a:buNone/>
            </a:pPr>
            <a:r>
              <a:rPr lang="en-US" sz="2400" dirty="0" smtClean="0">
                <a:cs typeface="Times New Roman" pitchFamily="18" charset="0"/>
              </a:rPr>
              <a:t>					-</a:t>
            </a:r>
            <a:r>
              <a:rPr lang="en-US" sz="2400" dirty="0" err="1" smtClean="0">
                <a:cs typeface="Times New Roman" pitchFamily="18" charset="0"/>
              </a:rPr>
              <a:t>Pleuropericardial</a:t>
            </a:r>
            <a:r>
              <a:rPr lang="en-US" sz="2400" dirty="0" smtClean="0">
                <a:cs typeface="Times New Roman" pitchFamily="18" charset="0"/>
              </a:rPr>
              <a:t> symptoms</a:t>
            </a:r>
          </a:p>
          <a:p>
            <a:pPr algn="just"/>
            <a:r>
              <a:rPr lang="en-US" dirty="0" smtClean="0">
                <a:cs typeface="Times New Roman" pitchFamily="18" charset="0"/>
              </a:rPr>
              <a:t>No typical pattern of presentation</a:t>
            </a:r>
          </a:p>
          <a:p>
            <a:pPr algn="just"/>
            <a:r>
              <a:rPr lang="en-US" dirty="0" smtClean="0">
                <a:cs typeface="Times New Roman" pitchFamily="18" charset="0"/>
              </a:rPr>
              <a:t>Whenever a patient demonstrates signs &amp; symptoms of </a:t>
            </a:r>
            <a:r>
              <a:rPr lang="en-US" dirty="0" err="1" smtClean="0">
                <a:cs typeface="Times New Roman" pitchFamily="18" charset="0"/>
              </a:rPr>
              <a:t>multiorgan</a:t>
            </a:r>
            <a:r>
              <a:rPr lang="en-US" dirty="0" smtClean="0">
                <a:cs typeface="Times New Roman" pitchFamily="18" charset="0"/>
              </a:rPr>
              <a:t> involvement - SLE should be considered in DD, especially for females aged 20 - 40 yrs </a:t>
            </a:r>
          </a:p>
          <a:p>
            <a:pPr algn="just"/>
            <a:endParaRPr lang="en-IN" dirty="0"/>
          </a:p>
        </p:txBody>
      </p:sp>
      <p:sp>
        <p:nvSpPr>
          <p:cNvPr id="2" name="Rectangle 1"/>
          <p:cNvSpPr/>
          <p:nvPr/>
        </p:nvSpPr>
        <p:spPr>
          <a:xfrm>
            <a:off x="2746218" y="131618"/>
            <a:ext cx="4231415" cy="523220"/>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buNone/>
            </a:pPr>
            <a:r>
              <a:rPr lang="en-US" sz="2800" b="1" dirty="0" smtClean="0">
                <a:solidFill>
                  <a:srgbClr val="660033"/>
                </a:solidFill>
                <a:cs typeface="Times New Roman" pitchFamily="18" charset="0"/>
              </a:rPr>
              <a:t>CLINICAL MANIFESTATIONS</a:t>
            </a:r>
            <a:endParaRPr lang="en-US" sz="2800" dirty="0">
              <a:solidFill>
                <a:srgbClr val="660033"/>
              </a:solidFill>
              <a:cs typeface="Times New Roman" pitchFamily="18" charset="0"/>
            </a:endParaRPr>
          </a:p>
        </p:txBody>
      </p:sp>
    </p:spTree>
    <p:extLst>
      <p:ext uri="{BB962C8B-B14F-4D97-AF65-F5344CB8AC3E}">
        <p14:creationId xmlns:p14="http://schemas.microsoft.com/office/powerpoint/2010/main" val="16102138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6486540" cy="6019800"/>
          </a:xfrm>
        </p:spPr>
        <p:txBody>
          <a:bodyPr>
            <a:normAutofit fontScale="92500"/>
          </a:bodyPr>
          <a:lstStyle/>
          <a:p>
            <a:pPr algn="just">
              <a:lnSpc>
                <a:spcPct val="95000"/>
              </a:lnSpc>
              <a:spcBef>
                <a:spcPct val="10000"/>
              </a:spcBef>
              <a:buNone/>
            </a:pPr>
            <a:r>
              <a:rPr lang="en-US" b="1" dirty="0" err="1" smtClean="0">
                <a:solidFill>
                  <a:srgbClr val="660033"/>
                </a:solidFill>
                <a:cs typeface="Times New Roman" pitchFamily="18" charset="0"/>
              </a:rPr>
              <a:t>Mucocutaneous</a:t>
            </a:r>
            <a:r>
              <a:rPr lang="en-US" b="1" dirty="0" smtClean="0">
                <a:solidFill>
                  <a:srgbClr val="660033"/>
                </a:solidFill>
                <a:cs typeface="Times New Roman" pitchFamily="18" charset="0"/>
              </a:rPr>
              <a:t> Manifestations</a:t>
            </a:r>
          </a:p>
          <a:p>
            <a:pPr algn="just">
              <a:lnSpc>
                <a:spcPct val="95000"/>
              </a:lnSpc>
              <a:spcBef>
                <a:spcPct val="10000"/>
              </a:spcBef>
            </a:pPr>
            <a:r>
              <a:rPr lang="en-US" dirty="0" smtClean="0">
                <a:cs typeface="Times New Roman" pitchFamily="18" charset="0"/>
              </a:rPr>
              <a:t>Photosensitive rashes, </a:t>
            </a:r>
          </a:p>
          <a:p>
            <a:pPr algn="just">
              <a:lnSpc>
                <a:spcPct val="95000"/>
              </a:lnSpc>
              <a:spcBef>
                <a:spcPct val="10000"/>
              </a:spcBef>
            </a:pPr>
            <a:r>
              <a:rPr lang="en-US" dirty="0" smtClean="0">
                <a:cs typeface="Times New Roman" pitchFamily="18" charset="0"/>
              </a:rPr>
              <a:t>Alopecia, </a:t>
            </a:r>
          </a:p>
          <a:p>
            <a:pPr algn="just">
              <a:lnSpc>
                <a:spcPct val="95000"/>
              </a:lnSpc>
              <a:spcBef>
                <a:spcPct val="10000"/>
              </a:spcBef>
            </a:pPr>
            <a:r>
              <a:rPr lang="en-US" dirty="0" err="1" smtClean="0">
                <a:cs typeface="Times New Roman" pitchFamily="18" charset="0"/>
              </a:rPr>
              <a:t>Periungual</a:t>
            </a:r>
            <a:r>
              <a:rPr lang="en-US" dirty="0" smtClean="0">
                <a:cs typeface="Times New Roman" pitchFamily="18" charset="0"/>
              </a:rPr>
              <a:t> </a:t>
            </a:r>
            <a:r>
              <a:rPr lang="en-US" dirty="0" err="1" smtClean="0">
                <a:cs typeface="Times New Roman" pitchFamily="18" charset="0"/>
              </a:rPr>
              <a:t>telangiectasias</a:t>
            </a:r>
            <a:r>
              <a:rPr lang="en-US" dirty="0" smtClean="0">
                <a:cs typeface="Times New Roman" pitchFamily="18" charset="0"/>
              </a:rPr>
              <a:t>, </a:t>
            </a:r>
          </a:p>
          <a:p>
            <a:pPr algn="just">
              <a:lnSpc>
                <a:spcPct val="95000"/>
              </a:lnSpc>
              <a:spcBef>
                <a:spcPct val="10000"/>
              </a:spcBef>
            </a:pPr>
            <a:r>
              <a:rPr lang="en-US" dirty="0" smtClean="0">
                <a:cs typeface="Times New Roman" pitchFamily="18" charset="0"/>
              </a:rPr>
              <a:t>Raynaud’s phenomenon,</a:t>
            </a:r>
          </a:p>
          <a:p>
            <a:pPr algn="just">
              <a:lnSpc>
                <a:spcPct val="95000"/>
              </a:lnSpc>
              <a:spcBef>
                <a:spcPct val="10000"/>
              </a:spcBef>
            </a:pPr>
            <a:r>
              <a:rPr lang="en-US" dirty="0" smtClean="0">
                <a:cs typeface="Times New Roman" pitchFamily="18" charset="0"/>
              </a:rPr>
              <a:t>Skin ulceration secondary to </a:t>
            </a:r>
            <a:r>
              <a:rPr lang="en-US" dirty="0" err="1" smtClean="0">
                <a:cs typeface="Times New Roman" pitchFamily="18" charset="0"/>
              </a:rPr>
              <a:t>vasculitis</a:t>
            </a:r>
            <a:endParaRPr lang="en-US" dirty="0" smtClean="0">
              <a:cs typeface="Times New Roman" pitchFamily="18" charset="0"/>
            </a:endParaRPr>
          </a:p>
          <a:p>
            <a:pPr algn="just">
              <a:lnSpc>
                <a:spcPct val="95000"/>
              </a:lnSpc>
              <a:spcBef>
                <a:spcPct val="10000"/>
              </a:spcBef>
            </a:pPr>
            <a:r>
              <a:rPr lang="en-US" dirty="0" smtClean="0">
                <a:cs typeface="Times New Roman" pitchFamily="18" charset="0"/>
              </a:rPr>
              <a:t>*</a:t>
            </a:r>
            <a:r>
              <a:rPr lang="en-US" dirty="0" err="1" smtClean="0">
                <a:solidFill>
                  <a:srgbClr val="FF0000"/>
                </a:solidFill>
                <a:cs typeface="Times New Roman" pitchFamily="18" charset="0"/>
              </a:rPr>
              <a:t>Malar</a:t>
            </a:r>
            <a:r>
              <a:rPr lang="en-US" dirty="0" smtClean="0">
                <a:solidFill>
                  <a:srgbClr val="FF0000"/>
                </a:solidFill>
                <a:cs typeface="Times New Roman" pitchFamily="18" charset="0"/>
              </a:rPr>
              <a:t> or “butterfly” rash &amp; discoid rash</a:t>
            </a:r>
          </a:p>
          <a:p>
            <a:pPr algn="just">
              <a:lnSpc>
                <a:spcPct val="95000"/>
              </a:lnSpc>
              <a:spcBef>
                <a:spcPct val="10000"/>
              </a:spcBef>
            </a:pPr>
            <a:endParaRPr lang="en-US" sz="1100" dirty="0" smtClean="0">
              <a:cs typeface="Times New Roman" pitchFamily="18" charset="0"/>
            </a:endParaRPr>
          </a:p>
          <a:p>
            <a:pPr marL="0" indent="0" algn="just">
              <a:buNone/>
            </a:pPr>
            <a:r>
              <a:rPr lang="en-US" dirty="0" smtClean="0">
                <a:solidFill>
                  <a:srgbClr val="00B0F0"/>
                </a:solidFill>
                <a:cs typeface="Times New Roman" pitchFamily="18" charset="0"/>
              </a:rPr>
              <a:t>Malar rash – Flat or raised erythematous rash over cheeks &amp; bridge of the nose, often involving chin &amp; ears</a:t>
            </a:r>
          </a:p>
          <a:p>
            <a:pPr algn="just"/>
            <a:r>
              <a:rPr lang="en-US" dirty="0" smtClean="0">
                <a:cs typeface="Times New Roman" pitchFamily="18" charset="0"/>
              </a:rPr>
              <a:t>Exacerbated by UV light </a:t>
            </a:r>
          </a:p>
        </p:txBody>
      </p:sp>
      <p:grpSp>
        <p:nvGrpSpPr>
          <p:cNvPr id="4" name="Group 8"/>
          <p:cNvGrpSpPr>
            <a:grpSpLocks/>
          </p:cNvGrpSpPr>
          <p:nvPr/>
        </p:nvGrpSpPr>
        <p:grpSpPr bwMode="auto">
          <a:xfrm>
            <a:off x="6715140" y="304800"/>
            <a:ext cx="2133600" cy="3425825"/>
            <a:chOff x="4416" y="912"/>
            <a:chExt cx="1344" cy="2158"/>
          </a:xfrm>
        </p:grpSpPr>
        <p:pic>
          <p:nvPicPr>
            <p:cNvPr id="5" name="Picture 4"/>
            <p:cNvPicPr>
              <a:picLocks noChangeAspect="1" noChangeArrowheads="1"/>
            </p:cNvPicPr>
            <p:nvPr/>
          </p:nvPicPr>
          <p:blipFill>
            <a:blip>
              <a:lum bright="30000" contrast="-54000"/>
            </a:blip>
            <a:srcRect/>
            <a:stretch>
              <a:fillRect/>
            </a:stretch>
          </p:blipFill>
          <p:spPr bwMode="auto">
            <a:xfrm>
              <a:off x="4416" y="912"/>
              <a:ext cx="1344" cy="857"/>
            </a:xfrm>
            <a:prstGeom prst="rect">
              <a:avLst/>
            </a:prstGeom>
            <a:noFill/>
            <a:ln w="9525">
              <a:noFill/>
              <a:miter lim="800000"/>
              <a:headEnd/>
              <a:tailEnd/>
            </a:ln>
            <a:effectLst/>
          </p:spPr>
        </p:pic>
        <p:pic>
          <p:nvPicPr>
            <p:cNvPr id="6" name="Picture 7" descr="D:\Journal articles\autoimmune disorders\sle2.jpg"/>
            <p:cNvPicPr>
              <a:picLocks noChangeAspect="1" noChangeArrowheads="1"/>
            </p:cNvPicPr>
            <p:nvPr/>
          </p:nvPicPr>
          <p:blipFill>
            <a:blip/>
            <a:srcRect/>
            <a:stretch>
              <a:fillRect/>
            </a:stretch>
          </p:blipFill>
          <p:spPr bwMode="auto">
            <a:xfrm>
              <a:off x="4416" y="1776"/>
              <a:ext cx="1344" cy="1294"/>
            </a:xfrm>
            <a:prstGeom prst="rect">
              <a:avLst/>
            </a:prstGeom>
            <a:noFill/>
          </p:spPr>
        </p:pic>
      </p:grpSp>
    </p:spTree>
    <p:extLst>
      <p:ext uri="{BB962C8B-B14F-4D97-AF65-F5344CB8AC3E}">
        <p14:creationId xmlns:p14="http://schemas.microsoft.com/office/powerpoint/2010/main" val="11728481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a:buNone/>
            </a:pPr>
            <a:r>
              <a:rPr lang="en-US" b="1" dirty="0" smtClean="0">
                <a:solidFill>
                  <a:srgbClr val="660033"/>
                </a:solidFill>
                <a:cs typeface="Times New Roman" pitchFamily="18" charset="0"/>
              </a:rPr>
              <a:t>Oral Manifestations</a:t>
            </a:r>
          </a:p>
          <a:p>
            <a:pPr>
              <a:lnSpc>
                <a:spcPct val="160000"/>
              </a:lnSpc>
            </a:pPr>
            <a:r>
              <a:rPr lang="en-US" dirty="0" smtClean="0">
                <a:cs typeface="Times New Roman" pitchFamily="18" charset="0"/>
              </a:rPr>
              <a:t>Nonspecific ulcerations, </a:t>
            </a:r>
          </a:p>
          <a:p>
            <a:pPr>
              <a:lnSpc>
                <a:spcPct val="160000"/>
              </a:lnSpc>
            </a:pPr>
            <a:r>
              <a:rPr lang="en-US" dirty="0" smtClean="0">
                <a:cs typeface="Times New Roman" pitchFamily="18" charset="0"/>
              </a:rPr>
              <a:t>Salivary gland disease,  </a:t>
            </a:r>
          </a:p>
          <a:p>
            <a:pPr>
              <a:lnSpc>
                <a:spcPct val="160000"/>
              </a:lnSpc>
            </a:pPr>
            <a:r>
              <a:rPr lang="en-US" dirty="0" smtClean="0">
                <a:cs typeface="Times New Roman" pitchFamily="18" charset="0"/>
              </a:rPr>
              <a:t>Temporomandibular disorders </a:t>
            </a:r>
          </a:p>
          <a:p>
            <a:pPr>
              <a:lnSpc>
                <a:spcPct val="160000"/>
              </a:lnSpc>
            </a:pPr>
            <a:r>
              <a:rPr lang="en-US" dirty="0" err="1" smtClean="0">
                <a:cs typeface="Times New Roman" pitchFamily="18" charset="0"/>
              </a:rPr>
              <a:t>Glossodynia</a:t>
            </a:r>
            <a:r>
              <a:rPr lang="en-US" dirty="0" smtClean="0">
                <a:cs typeface="Times New Roman" pitchFamily="18" charset="0"/>
              </a:rPr>
              <a:t>, </a:t>
            </a:r>
          </a:p>
          <a:p>
            <a:pPr>
              <a:lnSpc>
                <a:spcPct val="160000"/>
              </a:lnSpc>
            </a:pPr>
            <a:r>
              <a:rPr lang="en-US" dirty="0" err="1" smtClean="0">
                <a:cs typeface="Times New Roman" pitchFamily="18" charset="0"/>
              </a:rPr>
              <a:t>Dysgeusia</a:t>
            </a:r>
            <a:r>
              <a:rPr lang="en-US" dirty="0" smtClean="0">
                <a:cs typeface="Times New Roman" pitchFamily="18" charset="0"/>
              </a:rPr>
              <a:t>, </a:t>
            </a:r>
          </a:p>
          <a:p>
            <a:pPr>
              <a:lnSpc>
                <a:spcPct val="160000"/>
              </a:lnSpc>
            </a:pPr>
            <a:r>
              <a:rPr lang="en-US" dirty="0" smtClean="0">
                <a:cs typeface="Times New Roman" pitchFamily="18" charset="0"/>
              </a:rPr>
              <a:t>Dysphagia, and </a:t>
            </a:r>
          </a:p>
          <a:p>
            <a:pPr>
              <a:lnSpc>
                <a:spcPct val="160000"/>
              </a:lnSpc>
            </a:pPr>
            <a:r>
              <a:rPr lang="en-US" dirty="0" smtClean="0">
                <a:cs typeface="Times New Roman" pitchFamily="18" charset="0"/>
              </a:rPr>
              <a:t>Dry mouth</a:t>
            </a:r>
            <a:endParaRPr lang="en-IN" dirty="0"/>
          </a:p>
        </p:txBody>
      </p:sp>
    </p:spTree>
    <p:extLst>
      <p:ext uri="{BB962C8B-B14F-4D97-AF65-F5344CB8AC3E}">
        <p14:creationId xmlns:p14="http://schemas.microsoft.com/office/powerpoint/2010/main" val="17382570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071546"/>
            <a:ext cx="6215106" cy="5253054"/>
          </a:xfrm>
        </p:spPr>
        <p:txBody>
          <a:bodyPr>
            <a:normAutofit fontScale="92500" lnSpcReduction="20000"/>
          </a:bodyPr>
          <a:lstStyle/>
          <a:p>
            <a:pPr algn="just">
              <a:spcBef>
                <a:spcPct val="5000"/>
              </a:spcBef>
            </a:pPr>
            <a:r>
              <a:rPr lang="en-US" b="1" dirty="0" smtClean="0">
                <a:solidFill>
                  <a:srgbClr val="660033"/>
                </a:solidFill>
                <a:cs typeface="Times New Roman" pitchFamily="18" charset="0"/>
              </a:rPr>
              <a:t>Lip lesions </a:t>
            </a:r>
          </a:p>
          <a:p>
            <a:pPr algn="just">
              <a:spcBef>
                <a:spcPct val="5000"/>
              </a:spcBef>
              <a:buNone/>
            </a:pPr>
            <a:r>
              <a:rPr lang="en-US" dirty="0" smtClean="0">
                <a:cs typeface="Times New Roman" pitchFamily="18" charset="0"/>
              </a:rPr>
              <a:t>	- Central atrophic &amp; ulcerated area with     small white dots, </a:t>
            </a:r>
          </a:p>
          <a:p>
            <a:pPr algn="just">
              <a:spcBef>
                <a:spcPct val="5000"/>
              </a:spcBef>
              <a:buNone/>
            </a:pPr>
            <a:r>
              <a:rPr lang="en-US" dirty="0" smtClean="0">
                <a:cs typeface="Times New Roman" pitchFamily="18" charset="0"/>
              </a:rPr>
              <a:t>	- Surrounded by a keratinized border composed of small radiating white </a:t>
            </a:r>
            <a:r>
              <a:rPr lang="en-US" dirty="0" err="1" smtClean="0">
                <a:cs typeface="Times New Roman" pitchFamily="18" charset="0"/>
              </a:rPr>
              <a:t>striae</a:t>
            </a:r>
            <a:endParaRPr lang="en-US" dirty="0" smtClean="0">
              <a:cs typeface="Times New Roman" pitchFamily="18" charset="0"/>
            </a:endParaRPr>
          </a:p>
          <a:p>
            <a:pPr algn="just">
              <a:spcBef>
                <a:spcPct val="5000"/>
              </a:spcBef>
              <a:buNone/>
            </a:pPr>
            <a:r>
              <a:rPr lang="en-US" dirty="0" smtClean="0">
                <a:cs typeface="Times New Roman" pitchFamily="18" charset="0"/>
              </a:rPr>
              <a:t> </a:t>
            </a:r>
          </a:p>
          <a:p>
            <a:pPr algn="just">
              <a:spcBef>
                <a:spcPct val="5000"/>
              </a:spcBef>
            </a:pPr>
            <a:r>
              <a:rPr lang="en-US" b="1" dirty="0" smtClean="0">
                <a:solidFill>
                  <a:srgbClr val="660033"/>
                </a:solidFill>
                <a:cs typeface="Times New Roman" pitchFamily="18" charset="0"/>
              </a:rPr>
              <a:t>Intraoral lesions </a:t>
            </a:r>
          </a:p>
          <a:p>
            <a:pPr algn="just">
              <a:spcBef>
                <a:spcPct val="5000"/>
              </a:spcBef>
              <a:buNone/>
            </a:pPr>
            <a:r>
              <a:rPr lang="en-US" dirty="0" smtClean="0">
                <a:cs typeface="Times New Roman" pitchFamily="18" charset="0"/>
              </a:rPr>
              <a:t>	- Central depressed red atrophic area</a:t>
            </a:r>
          </a:p>
          <a:p>
            <a:pPr algn="just">
              <a:spcBef>
                <a:spcPct val="5000"/>
              </a:spcBef>
              <a:buNone/>
            </a:pPr>
            <a:r>
              <a:rPr lang="en-US" dirty="0" smtClean="0">
                <a:cs typeface="Times New Roman" pitchFamily="18" charset="0"/>
              </a:rPr>
              <a:t>	- Surrounded by a 2 - 4 mm elevated </a:t>
            </a:r>
            <a:r>
              <a:rPr lang="en-US" dirty="0" err="1" smtClean="0">
                <a:cs typeface="Times New Roman" pitchFamily="18" charset="0"/>
              </a:rPr>
              <a:t>keratotic</a:t>
            </a:r>
            <a:r>
              <a:rPr lang="en-US" dirty="0" smtClean="0">
                <a:cs typeface="Times New Roman" pitchFamily="18" charset="0"/>
              </a:rPr>
              <a:t> zone that dissolves into small white lines – </a:t>
            </a:r>
            <a:r>
              <a:rPr lang="en-US" dirty="0" smtClean="0">
                <a:solidFill>
                  <a:srgbClr val="FF0000"/>
                </a:solidFill>
                <a:cs typeface="Times New Roman" pitchFamily="18" charset="0"/>
              </a:rPr>
              <a:t>Brush border</a:t>
            </a:r>
          </a:p>
          <a:p>
            <a:pPr algn="just"/>
            <a:endParaRPr lang="en-IN" dirty="0"/>
          </a:p>
        </p:txBody>
      </p:sp>
      <p:grpSp>
        <p:nvGrpSpPr>
          <p:cNvPr id="2" name="Group 11"/>
          <p:cNvGrpSpPr>
            <a:grpSpLocks/>
          </p:cNvGrpSpPr>
          <p:nvPr/>
        </p:nvGrpSpPr>
        <p:grpSpPr bwMode="auto">
          <a:xfrm>
            <a:off x="6407181" y="928670"/>
            <a:ext cx="2593975" cy="5334000"/>
            <a:chOff x="4078" y="0"/>
            <a:chExt cx="1634" cy="3360"/>
          </a:xfrm>
        </p:grpSpPr>
        <p:pic>
          <p:nvPicPr>
            <p:cNvPr id="13" name="Picture 12"/>
            <p:cNvPicPr>
              <a:picLocks noChangeAspect="1" noChangeArrowheads="1"/>
            </p:cNvPicPr>
            <p:nvPr/>
          </p:nvPicPr>
          <p:blipFill>
            <a:blip>
              <a:lum bright="36000" contrast="6000"/>
            </a:blip>
            <a:srcRect/>
            <a:stretch>
              <a:fillRect/>
            </a:stretch>
          </p:blipFill>
          <p:spPr bwMode="auto">
            <a:xfrm>
              <a:off x="4080" y="0"/>
              <a:ext cx="1632" cy="1060"/>
            </a:xfrm>
            <a:prstGeom prst="rect">
              <a:avLst/>
            </a:prstGeom>
            <a:noFill/>
            <a:ln w="9525">
              <a:noFill/>
              <a:miter lim="800000"/>
              <a:headEnd/>
              <a:tailEnd/>
            </a:ln>
            <a:effectLst/>
          </p:spPr>
        </p:pic>
        <p:pic>
          <p:nvPicPr>
            <p:cNvPr id="15" name="Picture 14"/>
            <p:cNvPicPr>
              <a:picLocks noChangeAspect="1" noChangeArrowheads="1"/>
            </p:cNvPicPr>
            <p:nvPr/>
          </p:nvPicPr>
          <p:blipFill>
            <a:blip>
              <a:lum bright="42000" contrast="30000"/>
            </a:blip>
            <a:srcRect/>
            <a:stretch>
              <a:fillRect/>
            </a:stretch>
          </p:blipFill>
          <p:spPr bwMode="auto">
            <a:xfrm>
              <a:off x="4078" y="2295"/>
              <a:ext cx="1634" cy="1065"/>
            </a:xfrm>
            <a:prstGeom prst="rect">
              <a:avLst/>
            </a:prstGeom>
            <a:noFill/>
            <a:ln w="9525">
              <a:noFill/>
              <a:miter lim="800000"/>
              <a:headEnd/>
              <a:tailEnd/>
            </a:ln>
            <a:effectLst/>
          </p:spPr>
        </p:pic>
      </p:grpSp>
      <p:pic>
        <p:nvPicPr>
          <p:cNvPr id="7" name="Picture 2" descr="C:\Users\swapna\Desktop\New Folder\DSC00007.JPG"/>
          <p:cNvPicPr>
            <a:picLocks noChangeAspect="1" noChangeArrowheads="1"/>
          </p:cNvPicPr>
          <p:nvPr/>
        </p:nvPicPr>
        <p:blipFill>
          <a:blip cstate="print"/>
          <a:srcRect l="35313" t="26485" r="6901"/>
          <a:stretch>
            <a:fillRect/>
          </a:stretch>
        </p:blipFill>
        <p:spPr bwMode="auto">
          <a:xfrm>
            <a:off x="6429388" y="2643182"/>
            <a:ext cx="2571768" cy="1878273"/>
          </a:xfrm>
          <a:prstGeom prst="rect">
            <a:avLst/>
          </a:prstGeom>
          <a:noFill/>
        </p:spPr>
      </p:pic>
    </p:spTree>
    <p:extLst>
      <p:ext uri="{BB962C8B-B14F-4D97-AF65-F5344CB8AC3E}">
        <p14:creationId xmlns:p14="http://schemas.microsoft.com/office/powerpoint/2010/main" val="878670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p:spPr>
        <p:txBody>
          <a:bodyPr/>
          <a:lstStyle/>
          <a:p>
            <a:r>
              <a:rPr lang="en-US" sz="2400" dirty="0" smtClean="0">
                <a:cs typeface="Times New Roman" pitchFamily="18" charset="0"/>
              </a:rPr>
              <a:t>Oral mucosal lesions </a:t>
            </a:r>
          </a:p>
          <a:p>
            <a:pPr>
              <a:buNone/>
            </a:pPr>
            <a:r>
              <a:rPr lang="en-US" sz="2400" dirty="0" smtClean="0">
                <a:cs typeface="Times New Roman" pitchFamily="18" charset="0"/>
              </a:rPr>
              <a:t>		- As annular </a:t>
            </a:r>
            <a:r>
              <a:rPr lang="en-US" sz="2400" dirty="0" err="1" smtClean="0">
                <a:cs typeface="Times New Roman" pitchFamily="18" charset="0"/>
              </a:rPr>
              <a:t>leukoplakic</a:t>
            </a:r>
            <a:r>
              <a:rPr lang="en-US" sz="2400" dirty="0" smtClean="0">
                <a:cs typeface="Times New Roman" pitchFamily="18" charset="0"/>
              </a:rPr>
              <a:t> areas and/or </a:t>
            </a:r>
          </a:p>
          <a:p>
            <a:pPr>
              <a:buNone/>
            </a:pPr>
            <a:r>
              <a:rPr lang="en-US" sz="2400" dirty="0" smtClean="0">
                <a:cs typeface="Times New Roman" pitchFamily="18" charset="0"/>
              </a:rPr>
              <a:t>		- Erythematous erosions or </a:t>
            </a:r>
          </a:p>
          <a:p>
            <a:pPr>
              <a:buNone/>
            </a:pPr>
            <a:r>
              <a:rPr lang="en-US" sz="2400" dirty="0" smtClean="0">
                <a:cs typeface="Times New Roman" pitchFamily="18" charset="0"/>
              </a:rPr>
              <a:t>		- Chronic ulcerations, </a:t>
            </a:r>
          </a:p>
          <a:p>
            <a:pPr>
              <a:buNone/>
            </a:pPr>
            <a:r>
              <a:rPr lang="en-US" sz="2400" dirty="0" smtClean="0">
                <a:cs typeface="Times New Roman" pitchFamily="18" charset="0"/>
              </a:rPr>
              <a:t>		- often resembling lichen planus	</a:t>
            </a:r>
          </a:p>
          <a:p>
            <a:endParaRPr lang="en-IN" dirty="0"/>
          </a:p>
        </p:txBody>
      </p:sp>
      <p:pic>
        <p:nvPicPr>
          <p:cNvPr id="4" name="Picture 2"/>
          <p:cNvPicPr>
            <a:picLocks noChangeAspect="1" noChangeArrowheads="1"/>
          </p:cNvPicPr>
          <p:nvPr/>
        </p:nvPicPr>
        <p:blipFill>
          <a:blip/>
          <a:srcRect/>
          <a:stretch>
            <a:fillRect/>
          </a:stretch>
        </p:blipFill>
        <p:spPr bwMode="auto">
          <a:xfrm>
            <a:off x="2143108" y="3286124"/>
            <a:ext cx="4838700" cy="3286125"/>
          </a:xfrm>
          <a:prstGeom prst="rect">
            <a:avLst/>
          </a:prstGeom>
          <a:noFill/>
          <a:ln w="9525">
            <a:noFill/>
            <a:miter lim="800000"/>
            <a:headEnd/>
            <a:tailEnd/>
          </a:ln>
          <a:effectLst/>
        </p:spPr>
      </p:pic>
    </p:spTree>
    <p:extLst>
      <p:ext uri="{BB962C8B-B14F-4D97-AF65-F5344CB8AC3E}">
        <p14:creationId xmlns:p14="http://schemas.microsoft.com/office/powerpoint/2010/main" val="36118748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928670"/>
            <a:ext cx="8229600" cy="5643602"/>
          </a:xfrm>
        </p:spPr>
        <p:txBody>
          <a:bodyPr>
            <a:normAutofit/>
          </a:bodyPr>
          <a:lstStyle/>
          <a:p>
            <a:pPr>
              <a:buNone/>
            </a:pPr>
            <a:r>
              <a:rPr lang="en-US" sz="2400" b="1" dirty="0" smtClean="0">
                <a:solidFill>
                  <a:srgbClr val="660033"/>
                </a:solidFill>
                <a:cs typeface="Times New Roman" pitchFamily="18" charset="0"/>
              </a:rPr>
              <a:t>Renal Manifestations </a:t>
            </a:r>
          </a:p>
          <a:p>
            <a:r>
              <a:rPr lang="en-US" sz="2400" dirty="0" err="1" smtClean="0">
                <a:cs typeface="Times New Roman" pitchFamily="18" charset="0"/>
              </a:rPr>
              <a:t>Glomerulonephritis</a:t>
            </a:r>
            <a:endParaRPr lang="en-US" sz="2400" dirty="0" smtClean="0">
              <a:cs typeface="Times New Roman" pitchFamily="18" charset="0"/>
            </a:endParaRPr>
          </a:p>
          <a:p>
            <a:pPr>
              <a:buNone/>
            </a:pPr>
            <a:r>
              <a:rPr lang="en-US" sz="2400" b="1" dirty="0" smtClean="0">
                <a:solidFill>
                  <a:srgbClr val="660033"/>
                </a:solidFill>
                <a:cs typeface="Times New Roman" pitchFamily="18" charset="0"/>
              </a:rPr>
              <a:t>Cardiac Manifestations</a:t>
            </a:r>
          </a:p>
          <a:p>
            <a:r>
              <a:rPr lang="en-US" sz="2400" dirty="0" smtClean="0">
                <a:cs typeface="Times New Roman" pitchFamily="18" charset="0"/>
              </a:rPr>
              <a:t>Atherosclerosis and Valvular heart disease</a:t>
            </a:r>
            <a:endParaRPr lang="en-IN" sz="2400" dirty="0" smtClean="0"/>
          </a:p>
          <a:p>
            <a:pPr>
              <a:lnSpc>
                <a:spcPct val="95000"/>
              </a:lnSpc>
              <a:buNone/>
            </a:pPr>
            <a:r>
              <a:rPr lang="en-US" sz="2400" b="1" dirty="0" smtClean="0">
                <a:solidFill>
                  <a:srgbClr val="660033"/>
                </a:solidFill>
                <a:cs typeface="Times New Roman" pitchFamily="18" charset="0"/>
              </a:rPr>
              <a:t>Hematologic Manifestations </a:t>
            </a:r>
          </a:p>
          <a:p>
            <a:pPr>
              <a:lnSpc>
                <a:spcPct val="95000"/>
              </a:lnSpc>
            </a:pPr>
            <a:r>
              <a:rPr lang="en-US" sz="2400" dirty="0" err="1" smtClean="0">
                <a:cs typeface="Times New Roman" pitchFamily="18" charset="0"/>
              </a:rPr>
              <a:t>Leukopenia</a:t>
            </a:r>
            <a:r>
              <a:rPr lang="en-US" sz="2400" dirty="0" smtClean="0">
                <a:cs typeface="Times New Roman" pitchFamily="18" charset="0"/>
              </a:rPr>
              <a:t>, Anemia, and Thrombocytopenia</a:t>
            </a:r>
          </a:p>
          <a:p>
            <a:pPr>
              <a:buNone/>
            </a:pPr>
            <a:r>
              <a:rPr lang="en-US" sz="2400" b="1" dirty="0" smtClean="0">
                <a:solidFill>
                  <a:srgbClr val="660033"/>
                </a:solidFill>
                <a:cs typeface="Times New Roman" pitchFamily="18" charset="0"/>
              </a:rPr>
              <a:t>Musculoskeletal Manifestations</a:t>
            </a:r>
          </a:p>
          <a:p>
            <a:r>
              <a:rPr lang="en-US" sz="2400" dirty="0" smtClean="0">
                <a:cs typeface="Times New Roman" pitchFamily="18" charset="0"/>
              </a:rPr>
              <a:t>Arthritis usually involves the hands, wrists, and knees</a:t>
            </a:r>
          </a:p>
          <a:p>
            <a:r>
              <a:rPr lang="en-US" sz="2400" dirty="0" err="1" smtClean="0">
                <a:cs typeface="Times New Roman" pitchFamily="18" charset="0"/>
              </a:rPr>
              <a:t>Arthralgia</a:t>
            </a:r>
            <a:r>
              <a:rPr lang="en-US" sz="2400" dirty="0" smtClean="0">
                <a:cs typeface="Times New Roman" pitchFamily="18" charset="0"/>
              </a:rPr>
              <a:t> with morning stiffness</a:t>
            </a:r>
          </a:p>
          <a:p>
            <a:pPr>
              <a:buNone/>
            </a:pPr>
            <a:r>
              <a:rPr lang="en-US" sz="2400" b="1" dirty="0" smtClean="0">
                <a:solidFill>
                  <a:srgbClr val="660033"/>
                </a:solidFill>
                <a:cs typeface="Times New Roman" pitchFamily="18" charset="0"/>
              </a:rPr>
              <a:t>CNS Manifestations</a:t>
            </a:r>
          </a:p>
          <a:p>
            <a:r>
              <a:rPr lang="en-US" sz="2400" dirty="0" smtClean="0">
                <a:cs typeface="Times New Roman" pitchFamily="18" charset="0"/>
              </a:rPr>
              <a:t>Diffuse and focal cerebral dysfunctions</a:t>
            </a:r>
            <a:endParaRPr lang="en-IN" sz="2400" dirty="0" smtClean="0"/>
          </a:p>
        </p:txBody>
      </p:sp>
    </p:spTree>
    <p:extLst>
      <p:ext uri="{BB962C8B-B14F-4D97-AF65-F5344CB8AC3E}">
        <p14:creationId xmlns:p14="http://schemas.microsoft.com/office/powerpoint/2010/main" val="21245625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81000"/>
            <a:ext cx="8929718" cy="5943600"/>
          </a:xfrm>
        </p:spPr>
        <p:style>
          <a:lnRef idx="2">
            <a:schemeClr val="accent1"/>
          </a:lnRef>
          <a:fillRef idx="1">
            <a:schemeClr val="lt1"/>
          </a:fillRef>
          <a:effectRef idx="0">
            <a:schemeClr val="accent1"/>
          </a:effectRef>
          <a:fontRef idx="minor">
            <a:schemeClr val="dk1"/>
          </a:fontRef>
        </p:style>
        <p:txBody>
          <a:bodyPr>
            <a:normAutofit/>
          </a:bodyPr>
          <a:lstStyle/>
          <a:p>
            <a:pPr>
              <a:buNone/>
            </a:pPr>
            <a:r>
              <a:rPr lang="en-US" b="1" dirty="0" smtClean="0">
                <a:solidFill>
                  <a:srgbClr val="660033"/>
                </a:solidFill>
                <a:cs typeface="Times New Roman" pitchFamily="18" charset="0"/>
              </a:rPr>
              <a:t>Diagnosis and laboratory evaluation</a:t>
            </a:r>
          </a:p>
          <a:p>
            <a:r>
              <a:rPr lang="en-US" dirty="0" smtClean="0">
                <a:cs typeface="Times New Roman" pitchFamily="18" charset="0"/>
              </a:rPr>
              <a:t>96 - 100% of patients - </a:t>
            </a:r>
            <a:r>
              <a:rPr lang="en-US" dirty="0" smtClean="0">
                <a:solidFill>
                  <a:srgbClr val="002060"/>
                </a:solidFill>
                <a:cs typeface="Times New Roman" pitchFamily="18" charset="0"/>
              </a:rPr>
              <a:t>Antinuclear antibody </a:t>
            </a:r>
            <a:r>
              <a:rPr lang="en-US" dirty="0" smtClean="0">
                <a:cs typeface="Times New Roman" pitchFamily="18" charset="0"/>
              </a:rPr>
              <a:t>(ANA) in serum </a:t>
            </a:r>
          </a:p>
          <a:p>
            <a:r>
              <a:rPr lang="en-US" dirty="0" smtClean="0">
                <a:solidFill>
                  <a:srgbClr val="002060"/>
                </a:solidFill>
                <a:cs typeface="Times New Roman" pitchFamily="18" charset="0"/>
              </a:rPr>
              <a:t>Rheumatoid factor</a:t>
            </a:r>
            <a:r>
              <a:rPr lang="en-US" dirty="0" smtClean="0">
                <a:cs typeface="Times New Roman" pitchFamily="18" charset="0"/>
              </a:rPr>
              <a:t>, </a:t>
            </a:r>
          </a:p>
          <a:p>
            <a:r>
              <a:rPr lang="en-US" dirty="0" smtClean="0">
                <a:cs typeface="Times New Roman" pitchFamily="18" charset="0"/>
              </a:rPr>
              <a:t>Antibody to Smith (</a:t>
            </a:r>
            <a:r>
              <a:rPr lang="en-US" dirty="0" err="1" smtClean="0">
                <a:cs typeface="Times New Roman" pitchFamily="18" charset="0"/>
              </a:rPr>
              <a:t>Sm</a:t>
            </a:r>
            <a:r>
              <a:rPr lang="en-US" dirty="0" smtClean="0">
                <a:cs typeface="Times New Roman" pitchFamily="18" charset="0"/>
              </a:rPr>
              <a:t>) antigen, </a:t>
            </a:r>
          </a:p>
          <a:p>
            <a:r>
              <a:rPr lang="en-US" dirty="0" smtClean="0">
                <a:cs typeface="Times New Roman" pitchFamily="18" charset="0"/>
              </a:rPr>
              <a:t>Antibody to </a:t>
            </a:r>
            <a:r>
              <a:rPr lang="en-US" dirty="0" smtClean="0">
                <a:solidFill>
                  <a:srgbClr val="002060"/>
                </a:solidFill>
                <a:cs typeface="Times New Roman" pitchFamily="18" charset="0"/>
              </a:rPr>
              <a:t>Ro (SS-A) antigen </a:t>
            </a:r>
            <a:r>
              <a:rPr lang="en-US" dirty="0" smtClean="0">
                <a:cs typeface="Times New Roman" pitchFamily="18" charset="0"/>
              </a:rPr>
              <a:t>&amp; </a:t>
            </a:r>
            <a:r>
              <a:rPr lang="en-US" dirty="0" smtClean="0">
                <a:solidFill>
                  <a:srgbClr val="002060"/>
                </a:solidFill>
                <a:cs typeface="Times New Roman" pitchFamily="18" charset="0"/>
              </a:rPr>
              <a:t>antibody to La (SS-B)</a:t>
            </a:r>
            <a:r>
              <a:rPr lang="en-US" dirty="0" smtClean="0">
                <a:cs typeface="Times New Roman" pitchFamily="18" charset="0"/>
              </a:rPr>
              <a:t>antigen</a:t>
            </a:r>
          </a:p>
          <a:p>
            <a:r>
              <a:rPr lang="en-US" dirty="0" smtClean="0">
                <a:cs typeface="Times New Roman" pitchFamily="18" charset="0"/>
              </a:rPr>
              <a:t>Individual with elevated ANA &amp; Anti–native DNA</a:t>
            </a:r>
          </a:p>
          <a:p>
            <a:pPr>
              <a:buNone/>
            </a:pPr>
            <a:r>
              <a:rPr lang="en-US" dirty="0" smtClean="0">
                <a:cs typeface="Times New Roman" pitchFamily="18" charset="0"/>
              </a:rPr>
              <a:t>			- most likely to have lupus </a:t>
            </a:r>
            <a:endParaRPr lang="en-IN" dirty="0"/>
          </a:p>
        </p:txBody>
      </p:sp>
    </p:spTree>
    <p:extLst>
      <p:ext uri="{BB962C8B-B14F-4D97-AF65-F5344CB8AC3E}">
        <p14:creationId xmlns:p14="http://schemas.microsoft.com/office/powerpoint/2010/main" val="7362473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3050"/>
            <a:ext cx="8229600" cy="4681550"/>
          </a:xfrm>
        </p:spPr>
        <p:txBody>
          <a:bodyPr/>
          <a:lstStyle/>
          <a:p>
            <a:r>
              <a:rPr lang="en-US" dirty="0" smtClean="0">
                <a:cs typeface="Times New Roman" pitchFamily="18" charset="0"/>
              </a:rPr>
              <a:t>Anemia,</a:t>
            </a:r>
          </a:p>
          <a:p>
            <a:pPr>
              <a:buNone/>
            </a:pPr>
            <a:r>
              <a:rPr lang="en-US" dirty="0" smtClean="0">
                <a:cs typeface="Times New Roman" pitchFamily="18" charset="0"/>
              </a:rPr>
              <a:t> </a:t>
            </a:r>
          </a:p>
          <a:p>
            <a:r>
              <a:rPr lang="en-US" dirty="0" smtClean="0">
                <a:cs typeface="Times New Roman" pitchFamily="18" charset="0"/>
              </a:rPr>
              <a:t>Thrombocytopenia,</a:t>
            </a:r>
          </a:p>
          <a:p>
            <a:endParaRPr lang="en-US" dirty="0" smtClean="0">
              <a:cs typeface="Times New Roman" pitchFamily="18" charset="0"/>
            </a:endParaRPr>
          </a:p>
          <a:p>
            <a:r>
              <a:rPr lang="en-US" dirty="0" smtClean="0">
                <a:latin typeface="Century Gothic"/>
                <a:cs typeface="Times New Roman" pitchFamily="18" charset="0"/>
              </a:rPr>
              <a:t>↑</a:t>
            </a:r>
            <a:r>
              <a:rPr lang="en-US" dirty="0" smtClean="0">
                <a:cs typeface="Times New Roman" pitchFamily="18" charset="0"/>
              </a:rPr>
              <a:t> levels of globulins, and</a:t>
            </a:r>
          </a:p>
          <a:p>
            <a:endParaRPr lang="en-US" dirty="0" smtClean="0">
              <a:cs typeface="Times New Roman" pitchFamily="18" charset="0"/>
            </a:endParaRPr>
          </a:p>
          <a:p>
            <a:r>
              <a:rPr lang="en-US" dirty="0" smtClean="0">
                <a:cs typeface="Times New Roman" pitchFamily="18" charset="0"/>
              </a:rPr>
              <a:t>Depressed complement levels (C3 &amp; C4)</a:t>
            </a:r>
          </a:p>
          <a:p>
            <a:endParaRPr lang="en-IN" dirty="0"/>
          </a:p>
        </p:txBody>
      </p:sp>
    </p:spTree>
    <p:extLst>
      <p:ext uri="{BB962C8B-B14F-4D97-AF65-F5344CB8AC3E}">
        <p14:creationId xmlns:p14="http://schemas.microsoft.com/office/powerpoint/2010/main" val="28111929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1066800"/>
          </a:xfrm>
        </p:spPr>
        <p:txBody>
          <a:bodyPr>
            <a:normAutofit lnSpcReduction="10000"/>
          </a:bodyPr>
          <a:lstStyle/>
          <a:p>
            <a:pPr algn="just">
              <a:buNone/>
            </a:pPr>
            <a:r>
              <a:rPr lang="en-US" b="1" dirty="0" smtClean="0">
                <a:solidFill>
                  <a:srgbClr val="660033"/>
                </a:solidFill>
                <a:cs typeface="Times New Roman" pitchFamily="18" charset="0"/>
              </a:rPr>
              <a:t>Treatment</a:t>
            </a:r>
          </a:p>
          <a:p>
            <a:pPr algn="just"/>
            <a:r>
              <a:rPr lang="en-US" dirty="0" smtClean="0">
                <a:cs typeface="Times New Roman" pitchFamily="18" charset="0"/>
              </a:rPr>
              <a:t>Topical or </a:t>
            </a:r>
            <a:r>
              <a:rPr lang="en-US" dirty="0" err="1" smtClean="0">
                <a:cs typeface="Times New Roman" pitchFamily="18" charset="0"/>
              </a:rPr>
              <a:t>intralesional</a:t>
            </a:r>
            <a:r>
              <a:rPr lang="en-US" dirty="0" smtClean="0">
                <a:cs typeface="Times New Roman" pitchFamily="18" charset="0"/>
              </a:rPr>
              <a:t> corticosteroids</a:t>
            </a:r>
          </a:p>
          <a:p>
            <a:pPr algn="just"/>
            <a:endParaRPr lang="en-IN" dirty="0" smtClean="0"/>
          </a:p>
          <a:p>
            <a:pPr algn="just"/>
            <a:endParaRPr lang="en-IN" dirty="0"/>
          </a:p>
        </p:txBody>
      </p:sp>
      <p:sp>
        <p:nvSpPr>
          <p:cNvPr id="2" name="Rectangle 1"/>
          <p:cNvSpPr/>
          <p:nvPr/>
        </p:nvSpPr>
        <p:spPr>
          <a:xfrm>
            <a:off x="228600" y="1859340"/>
            <a:ext cx="8610600" cy="440120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buNone/>
            </a:pPr>
            <a:r>
              <a:rPr lang="en-US" sz="2800" b="1" dirty="0">
                <a:solidFill>
                  <a:srgbClr val="FF0000"/>
                </a:solidFill>
                <a:cs typeface="Times New Roman" pitchFamily="18" charset="0"/>
              </a:rPr>
              <a:t>Dental Considerations</a:t>
            </a:r>
            <a:r>
              <a:rPr lang="en-US" sz="2800" dirty="0">
                <a:solidFill>
                  <a:srgbClr val="FF0000"/>
                </a:solidFill>
                <a:cs typeface="Times New Roman" pitchFamily="18" charset="0"/>
              </a:rPr>
              <a:t> </a:t>
            </a:r>
          </a:p>
          <a:p>
            <a:pPr algn="just">
              <a:buNone/>
            </a:pPr>
            <a:r>
              <a:rPr lang="en-US" sz="2800" b="1" dirty="0">
                <a:solidFill>
                  <a:srgbClr val="660033"/>
                </a:solidFill>
                <a:cs typeface="Times New Roman" pitchFamily="18" charset="0"/>
              </a:rPr>
              <a:t>Adrenal Suppression </a:t>
            </a:r>
          </a:p>
          <a:p>
            <a:pPr algn="just"/>
            <a:r>
              <a:rPr lang="en-US" sz="2800" dirty="0" err="1">
                <a:cs typeface="Times New Roman" pitchFamily="18" charset="0"/>
              </a:rPr>
              <a:t>Glucocorticosteroid</a:t>
            </a:r>
            <a:r>
              <a:rPr lang="en-US" sz="2800" dirty="0">
                <a:cs typeface="Times New Roman" pitchFamily="18" charset="0"/>
              </a:rPr>
              <a:t> therapy will cause adrenal suppression</a:t>
            </a:r>
          </a:p>
          <a:p>
            <a:pPr algn="just"/>
            <a:r>
              <a:rPr lang="en-US" sz="2800" dirty="0">
                <a:cs typeface="Times New Roman" pitchFamily="18" charset="0"/>
              </a:rPr>
              <a:t>Who have not taken steroids during the preceding 30 days &amp; Who are receiving daily low-dose steroid therapy (&lt;30 mg) - no need for replacement therapy</a:t>
            </a:r>
          </a:p>
          <a:p>
            <a:pPr algn="just"/>
            <a:r>
              <a:rPr lang="en-US" sz="2800" dirty="0">
                <a:cs typeface="Times New Roman" pitchFamily="18" charset="0"/>
              </a:rPr>
              <a:t>Who are receiving alternate-day therapy for at least 2 weeks - can be treated on an “off” day without supplementation</a:t>
            </a:r>
          </a:p>
        </p:txBody>
      </p:sp>
    </p:spTree>
    <p:extLst>
      <p:ext uri="{BB962C8B-B14F-4D97-AF65-F5344CB8AC3E}">
        <p14:creationId xmlns:p14="http://schemas.microsoft.com/office/powerpoint/2010/main" val="4127049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381000"/>
            <a:ext cx="8643998" cy="6262710"/>
          </a:xfrm>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algn="just"/>
            <a:r>
              <a:rPr lang="en-US" b="1" dirty="0" smtClean="0">
                <a:solidFill>
                  <a:srgbClr val="FF0000"/>
                </a:solidFill>
              </a:rPr>
              <a:t>Immunity</a:t>
            </a:r>
          </a:p>
          <a:p>
            <a:pPr algn="just">
              <a:buFont typeface="Wingdings" pitchFamily="2" charset="2"/>
              <a:buNone/>
            </a:pPr>
            <a:r>
              <a:rPr lang="en-US" b="1" dirty="0" smtClean="0"/>
              <a:t>   	‘</a:t>
            </a:r>
            <a:r>
              <a:rPr lang="en-US" dirty="0" smtClean="0"/>
              <a:t>A condition of being able to resist a particular infectious disease.’</a:t>
            </a:r>
          </a:p>
          <a:p>
            <a:pPr algn="just">
              <a:buFont typeface="Wingdings" pitchFamily="2" charset="2"/>
              <a:buNone/>
            </a:pPr>
            <a:endParaRPr lang="en-IN" b="1" dirty="0" smtClean="0">
              <a:solidFill>
                <a:srgbClr val="FF0000"/>
              </a:solidFill>
            </a:endParaRPr>
          </a:p>
          <a:p>
            <a:pPr algn="just"/>
            <a:r>
              <a:rPr lang="en-IN" b="1" dirty="0" smtClean="0">
                <a:solidFill>
                  <a:srgbClr val="FF0000"/>
                </a:solidFill>
              </a:rPr>
              <a:t>Function of the immune system </a:t>
            </a:r>
          </a:p>
          <a:p>
            <a:pPr algn="just">
              <a:buNone/>
            </a:pPr>
            <a:r>
              <a:rPr lang="en-IN" dirty="0" smtClean="0"/>
              <a:t>		- To distinguish the potentially infectious agents as</a:t>
            </a:r>
          </a:p>
          <a:p>
            <a:pPr algn="just">
              <a:buNone/>
            </a:pPr>
            <a:r>
              <a:rPr lang="en-IN" dirty="0" smtClean="0"/>
              <a:t>               foreign and </a:t>
            </a:r>
          </a:p>
          <a:p>
            <a:pPr algn="just">
              <a:buNone/>
            </a:pPr>
            <a:r>
              <a:rPr lang="en-IN" dirty="0" smtClean="0"/>
              <a:t>		- To eliminate them from the body</a:t>
            </a:r>
          </a:p>
          <a:p>
            <a:pPr algn="just">
              <a:buNone/>
            </a:pPr>
            <a:endParaRPr lang="en-IN" dirty="0" smtClean="0"/>
          </a:p>
          <a:p>
            <a:pPr algn="just"/>
            <a:r>
              <a:rPr lang="en-IN" dirty="0" smtClean="0"/>
              <a:t>Immune response can be divided into two functional systems: </a:t>
            </a:r>
          </a:p>
          <a:p>
            <a:pPr algn="just"/>
            <a:endParaRPr lang="en-IN" sz="500" dirty="0" smtClean="0"/>
          </a:p>
          <a:p>
            <a:pPr algn="just">
              <a:buNone/>
            </a:pPr>
            <a:r>
              <a:rPr lang="en-IN" dirty="0" smtClean="0"/>
              <a:t>		(1) </a:t>
            </a:r>
            <a:r>
              <a:rPr lang="en-IN" dirty="0" smtClean="0">
                <a:solidFill>
                  <a:srgbClr val="FF0000"/>
                </a:solidFill>
              </a:rPr>
              <a:t>Innate system</a:t>
            </a:r>
            <a:r>
              <a:rPr lang="en-IN" dirty="0" smtClean="0"/>
              <a:t>, or first line of defence, and</a:t>
            </a:r>
          </a:p>
          <a:p>
            <a:pPr algn="just">
              <a:buNone/>
            </a:pPr>
            <a:endParaRPr lang="en-IN" sz="400" dirty="0" smtClean="0"/>
          </a:p>
          <a:p>
            <a:pPr algn="just">
              <a:buNone/>
            </a:pPr>
            <a:r>
              <a:rPr lang="en-IN" dirty="0" smtClean="0"/>
              <a:t>		(2) </a:t>
            </a:r>
            <a:r>
              <a:rPr lang="en-IN" dirty="0" smtClean="0">
                <a:solidFill>
                  <a:srgbClr val="FF0000"/>
                </a:solidFill>
              </a:rPr>
              <a:t>Acquired </a:t>
            </a:r>
            <a:r>
              <a:rPr lang="en-IN" dirty="0" smtClean="0"/>
              <a:t>or Adaptive system</a:t>
            </a:r>
          </a:p>
          <a:p>
            <a:pPr algn="just"/>
            <a:endParaRPr lang="en-US" dirty="0" smtClean="0"/>
          </a:p>
          <a:p>
            <a:pPr algn="just">
              <a:buNone/>
            </a:pPr>
            <a:endParaRPr lang="en-IN" dirty="0" smtClean="0"/>
          </a:p>
          <a:p>
            <a:pPr algn="just"/>
            <a:endParaRPr lang="en-IN" dirty="0"/>
          </a:p>
        </p:txBody>
      </p:sp>
    </p:spTree>
    <p:extLst>
      <p:ext uri="{BB962C8B-B14F-4D97-AF65-F5344CB8AC3E}">
        <p14:creationId xmlns:p14="http://schemas.microsoft.com/office/powerpoint/2010/main" val="33092389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643602"/>
          </a:xfrm>
        </p:spPr>
        <p:txBody>
          <a:bodyPr>
            <a:normAutofit/>
          </a:bodyPr>
          <a:lstStyle/>
          <a:p>
            <a:pPr algn="ctr">
              <a:lnSpc>
                <a:spcPct val="95000"/>
              </a:lnSpc>
              <a:spcBef>
                <a:spcPct val="15000"/>
              </a:spcBef>
              <a:buNone/>
            </a:pPr>
            <a:endParaRPr lang="en-US" b="1" dirty="0" smtClean="0">
              <a:solidFill>
                <a:srgbClr val="660033"/>
              </a:solidFill>
              <a:cs typeface="Times New Roman" pitchFamily="18" charset="0"/>
            </a:endParaRPr>
          </a:p>
          <a:p>
            <a:pPr>
              <a:lnSpc>
                <a:spcPct val="95000"/>
              </a:lnSpc>
              <a:spcBef>
                <a:spcPct val="15000"/>
              </a:spcBef>
            </a:pPr>
            <a:r>
              <a:rPr lang="en-US" dirty="0" smtClean="0">
                <a:cs typeface="Times New Roman" pitchFamily="18" charset="0"/>
              </a:rPr>
              <a:t>Multisystem </a:t>
            </a:r>
            <a:r>
              <a:rPr lang="en-US" dirty="0" smtClean="0">
                <a:solidFill>
                  <a:srgbClr val="002060"/>
                </a:solidFill>
                <a:cs typeface="Times New Roman" pitchFamily="18" charset="0"/>
              </a:rPr>
              <a:t>connective-tissue disease </a:t>
            </a:r>
            <a:r>
              <a:rPr lang="en-US" dirty="0" smtClean="0">
                <a:cs typeface="Times New Roman" pitchFamily="18" charset="0"/>
              </a:rPr>
              <a:t>that involves</a:t>
            </a:r>
          </a:p>
          <a:p>
            <a:pPr>
              <a:lnSpc>
                <a:spcPct val="95000"/>
              </a:lnSpc>
              <a:spcBef>
                <a:spcPct val="15000"/>
              </a:spcBef>
              <a:buNone/>
            </a:pPr>
            <a:r>
              <a:rPr lang="en-US" dirty="0" smtClean="0">
                <a:cs typeface="Times New Roman" pitchFamily="18" charset="0"/>
              </a:rPr>
              <a:t>			- </a:t>
            </a:r>
            <a:r>
              <a:rPr lang="en-US" dirty="0" smtClean="0">
                <a:solidFill>
                  <a:srgbClr val="002060"/>
                </a:solidFill>
                <a:cs typeface="Times New Roman" pitchFamily="18" charset="0"/>
              </a:rPr>
              <a:t>Hardening</a:t>
            </a:r>
            <a:r>
              <a:rPr lang="en-US" dirty="0" smtClean="0">
                <a:cs typeface="Times New Roman" pitchFamily="18" charset="0"/>
              </a:rPr>
              <a:t> of skin &amp; mucosa, </a:t>
            </a:r>
          </a:p>
          <a:p>
            <a:pPr>
              <a:lnSpc>
                <a:spcPct val="95000"/>
              </a:lnSpc>
              <a:spcBef>
                <a:spcPct val="15000"/>
              </a:spcBef>
              <a:buNone/>
            </a:pPr>
            <a:r>
              <a:rPr lang="en-US" dirty="0" smtClean="0">
                <a:cs typeface="Times New Roman" pitchFamily="18" charset="0"/>
              </a:rPr>
              <a:t>			- </a:t>
            </a:r>
            <a:r>
              <a:rPr lang="en-US" dirty="0" smtClean="0">
                <a:solidFill>
                  <a:srgbClr val="002060"/>
                </a:solidFill>
                <a:cs typeface="Times New Roman" pitchFamily="18" charset="0"/>
              </a:rPr>
              <a:t>Smooth-muscle atrophy</a:t>
            </a:r>
            <a:r>
              <a:rPr lang="en-US" dirty="0" smtClean="0">
                <a:cs typeface="Times New Roman" pitchFamily="18" charset="0"/>
              </a:rPr>
              <a:t>, and </a:t>
            </a:r>
          </a:p>
          <a:p>
            <a:pPr>
              <a:lnSpc>
                <a:spcPct val="95000"/>
              </a:lnSpc>
              <a:spcBef>
                <a:spcPct val="15000"/>
              </a:spcBef>
              <a:buNone/>
            </a:pPr>
            <a:r>
              <a:rPr lang="en-US" dirty="0" smtClean="0">
                <a:cs typeface="Times New Roman" pitchFamily="18" charset="0"/>
              </a:rPr>
              <a:t>			- </a:t>
            </a:r>
            <a:r>
              <a:rPr lang="en-US" dirty="0" smtClean="0">
                <a:solidFill>
                  <a:srgbClr val="002060"/>
                </a:solidFill>
                <a:cs typeface="Times New Roman" pitchFamily="18" charset="0"/>
              </a:rPr>
              <a:t>Fibrosis</a:t>
            </a:r>
            <a:r>
              <a:rPr lang="en-US" dirty="0" smtClean="0">
                <a:solidFill>
                  <a:srgbClr val="6600CC"/>
                </a:solidFill>
                <a:cs typeface="Times New Roman" pitchFamily="18" charset="0"/>
              </a:rPr>
              <a:t> </a:t>
            </a:r>
            <a:r>
              <a:rPr lang="en-US" dirty="0" smtClean="0">
                <a:cs typeface="Times New Roman" pitchFamily="18" charset="0"/>
              </a:rPr>
              <a:t>of internal organs</a:t>
            </a:r>
          </a:p>
          <a:p>
            <a:pPr>
              <a:lnSpc>
                <a:spcPct val="95000"/>
              </a:lnSpc>
              <a:spcBef>
                <a:spcPct val="15000"/>
              </a:spcBef>
              <a:buNone/>
            </a:pPr>
            <a:r>
              <a:rPr lang="en-US" dirty="0" smtClean="0">
                <a:cs typeface="Times New Roman" pitchFamily="18" charset="0"/>
              </a:rPr>
              <a:t> </a:t>
            </a:r>
          </a:p>
          <a:p>
            <a:pPr>
              <a:lnSpc>
                <a:spcPct val="95000"/>
              </a:lnSpc>
              <a:spcBef>
                <a:spcPct val="15000"/>
              </a:spcBef>
            </a:pPr>
            <a:r>
              <a:rPr lang="en-US" dirty="0" smtClean="0">
                <a:cs typeface="Times New Roman" pitchFamily="18" charset="0"/>
              </a:rPr>
              <a:t>Prevalence - about 250/million</a:t>
            </a:r>
          </a:p>
          <a:p>
            <a:pPr>
              <a:lnSpc>
                <a:spcPct val="95000"/>
              </a:lnSpc>
              <a:spcBef>
                <a:spcPct val="15000"/>
              </a:spcBef>
            </a:pPr>
            <a:endParaRPr lang="en-US" dirty="0" smtClean="0">
              <a:cs typeface="Times New Roman" pitchFamily="18" charset="0"/>
            </a:endParaRPr>
          </a:p>
          <a:p>
            <a:pPr>
              <a:lnSpc>
                <a:spcPct val="95000"/>
              </a:lnSpc>
              <a:spcBef>
                <a:spcPct val="15000"/>
              </a:spcBef>
            </a:pPr>
            <a:r>
              <a:rPr lang="en-US" dirty="0" smtClean="0">
                <a:solidFill>
                  <a:srgbClr val="002060"/>
                </a:solidFill>
                <a:cs typeface="Times New Roman" pitchFamily="18" charset="0"/>
              </a:rPr>
              <a:t>Women</a:t>
            </a:r>
            <a:r>
              <a:rPr lang="en-US" dirty="0" smtClean="0">
                <a:cs typeface="Times New Roman" pitchFamily="18" charset="0"/>
              </a:rPr>
              <a:t> &gt; Men</a:t>
            </a:r>
          </a:p>
          <a:p>
            <a:endParaRPr lang="en-IN" dirty="0"/>
          </a:p>
        </p:txBody>
      </p:sp>
      <p:sp>
        <p:nvSpPr>
          <p:cNvPr id="2" name="Rectangle 1"/>
          <p:cNvSpPr/>
          <p:nvPr/>
        </p:nvSpPr>
        <p:spPr>
          <a:xfrm>
            <a:off x="2718587" y="152400"/>
            <a:ext cx="3416128" cy="677108"/>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lgn="ctr">
              <a:lnSpc>
                <a:spcPct val="95000"/>
              </a:lnSpc>
              <a:spcBef>
                <a:spcPct val="15000"/>
              </a:spcBef>
              <a:buNone/>
            </a:pPr>
            <a:r>
              <a:rPr lang="en-US" sz="4000" b="1" dirty="0" smtClean="0">
                <a:solidFill>
                  <a:srgbClr val="660033"/>
                </a:solidFill>
                <a:cs typeface="Times New Roman" pitchFamily="18" charset="0"/>
              </a:rPr>
              <a:t>SCLERODERMA</a:t>
            </a:r>
            <a:endParaRPr lang="en-US" sz="4000" b="1" dirty="0">
              <a:solidFill>
                <a:srgbClr val="660033"/>
              </a:solidFill>
              <a:cs typeface="Times New Roman" pitchFamily="18" charset="0"/>
            </a:endParaRPr>
          </a:p>
        </p:txBody>
      </p:sp>
    </p:spTree>
    <p:extLst>
      <p:ext uri="{BB962C8B-B14F-4D97-AF65-F5344CB8AC3E}">
        <p14:creationId xmlns:p14="http://schemas.microsoft.com/office/powerpoint/2010/main" val="24099163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543956" cy="5467368"/>
          </a:xfrm>
        </p:spPr>
        <p:txBody>
          <a:bodyPr>
            <a:normAutofit fontScale="92500"/>
          </a:bodyPr>
          <a:lstStyle/>
          <a:p>
            <a:pPr>
              <a:buNone/>
            </a:pPr>
            <a:r>
              <a:rPr lang="en-US" b="1" dirty="0" smtClean="0">
                <a:solidFill>
                  <a:srgbClr val="660033"/>
                </a:solidFill>
                <a:cs typeface="Times New Roman" pitchFamily="18" charset="0"/>
              </a:rPr>
              <a:t>Subtypes</a:t>
            </a:r>
          </a:p>
          <a:p>
            <a:pPr>
              <a:buNone/>
            </a:pPr>
            <a:endParaRPr lang="en-US" b="1" dirty="0" smtClean="0">
              <a:solidFill>
                <a:srgbClr val="660033"/>
              </a:solidFill>
              <a:cs typeface="Times New Roman" pitchFamily="18" charset="0"/>
            </a:endParaRPr>
          </a:p>
          <a:p>
            <a:r>
              <a:rPr lang="en-US" b="1" dirty="0" smtClean="0">
                <a:solidFill>
                  <a:srgbClr val="FF0000"/>
                </a:solidFill>
                <a:cs typeface="Times New Roman" pitchFamily="18" charset="0"/>
              </a:rPr>
              <a:t>Localized scleroderma</a:t>
            </a:r>
            <a:r>
              <a:rPr lang="en-US" b="1" i="1" dirty="0" smtClean="0">
                <a:solidFill>
                  <a:srgbClr val="FF0000"/>
                </a:solidFill>
                <a:cs typeface="Times New Roman" pitchFamily="18" charset="0"/>
              </a:rPr>
              <a:t> </a:t>
            </a:r>
            <a:r>
              <a:rPr lang="en-US" dirty="0" smtClean="0">
                <a:cs typeface="Times New Roman" pitchFamily="18" charset="0"/>
              </a:rPr>
              <a:t>- primarily involving the </a:t>
            </a:r>
            <a:r>
              <a:rPr lang="en-US" dirty="0" smtClean="0">
                <a:solidFill>
                  <a:srgbClr val="002060"/>
                </a:solidFill>
                <a:cs typeface="Times New Roman" pitchFamily="18" charset="0"/>
              </a:rPr>
              <a:t>skin</a:t>
            </a:r>
            <a:r>
              <a:rPr lang="en-US" dirty="0" smtClean="0">
                <a:cs typeface="Times New Roman" pitchFamily="18" charset="0"/>
              </a:rPr>
              <a:t>,</a:t>
            </a:r>
          </a:p>
          <a:p>
            <a:pPr>
              <a:buNone/>
            </a:pPr>
            <a:r>
              <a:rPr lang="en-US" dirty="0" smtClean="0">
                <a:cs typeface="Times New Roman" pitchFamily="18" charset="0"/>
              </a:rPr>
              <a:t>                           with </a:t>
            </a:r>
            <a:r>
              <a:rPr lang="en-US" dirty="0" smtClean="0">
                <a:solidFill>
                  <a:srgbClr val="002060"/>
                </a:solidFill>
                <a:cs typeface="Times New Roman" pitchFamily="18" charset="0"/>
              </a:rPr>
              <a:t>minimal</a:t>
            </a:r>
            <a:r>
              <a:rPr lang="en-US" dirty="0" smtClean="0">
                <a:cs typeface="Times New Roman" pitchFamily="18" charset="0"/>
              </a:rPr>
              <a:t> (if any) </a:t>
            </a:r>
            <a:r>
              <a:rPr lang="en-US" dirty="0" smtClean="0">
                <a:solidFill>
                  <a:srgbClr val="002060"/>
                </a:solidFill>
                <a:cs typeface="Times New Roman" pitchFamily="18" charset="0"/>
              </a:rPr>
              <a:t>systemic features</a:t>
            </a:r>
          </a:p>
          <a:p>
            <a:pPr>
              <a:buNone/>
            </a:pPr>
            <a:endParaRPr lang="en-US" dirty="0" smtClean="0">
              <a:solidFill>
                <a:srgbClr val="6600CC"/>
              </a:solidFill>
              <a:cs typeface="Times New Roman" pitchFamily="18" charset="0"/>
            </a:endParaRPr>
          </a:p>
          <a:p>
            <a:r>
              <a:rPr lang="en-US" dirty="0" smtClean="0">
                <a:cs typeface="Times New Roman" pitchFamily="18" charset="0"/>
              </a:rPr>
              <a:t>3 major types of localized scleroderma : </a:t>
            </a:r>
          </a:p>
          <a:p>
            <a:pPr marL="514350" indent="-514350">
              <a:buNone/>
            </a:pPr>
            <a:r>
              <a:rPr lang="en-US" dirty="0" smtClean="0">
                <a:cs typeface="Times New Roman" pitchFamily="18" charset="0"/>
              </a:rPr>
              <a:t>			1.  </a:t>
            </a:r>
            <a:r>
              <a:rPr lang="en-US" dirty="0" err="1" smtClean="0">
                <a:cs typeface="Times New Roman" pitchFamily="18" charset="0"/>
              </a:rPr>
              <a:t>Morphea</a:t>
            </a:r>
            <a:r>
              <a:rPr lang="en-US" dirty="0" smtClean="0">
                <a:cs typeface="Times New Roman" pitchFamily="18" charset="0"/>
              </a:rPr>
              <a:t>, </a:t>
            </a:r>
          </a:p>
          <a:p>
            <a:pPr marL="514350" indent="-514350">
              <a:buNone/>
            </a:pPr>
            <a:r>
              <a:rPr lang="en-US" dirty="0" smtClean="0">
                <a:cs typeface="Times New Roman" pitchFamily="18" charset="0"/>
              </a:rPr>
              <a:t>			2. Generalized </a:t>
            </a:r>
            <a:r>
              <a:rPr lang="en-US" dirty="0" err="1" smtClean="0">
                <a:cs typeface="Times New Roman" pitchFamily="18" charset="0"/>
              </a:rPr>
              <a:t>morphea</a:t>
            </a:r>
            <a:r>
              <a:rPr lang="en-US" dirty="0" smtClean="0">
                <a:cs typeface="Times New Roman" pitchFamily="18" charset="0"/>
              </a:rPr>
              <a:t>, and </a:t>
            </a:r>
          </a:p>
          <a:p>
            <a:pPr>
              <a:buNone/>
            </a:pPr>
            <a:r>
              <a:rPr lang="en-US" dirty="0" smtClean="0">
                <a:cs typeface="Times New Roman" pitchFamily="18" charset="0"/>
              </a:rPr>
              <a:t>			3. Linear scleroderma</a:t>
            </a:r>
          </a:p>
          <a:p>
            <a:endParaRPr lang="en-IN" dirty="0"/>
          </a:p>
        </p:txBody>
      </p:sp>
    </p:spTree>
    <p:extLst>
      <p:ext uri="{BB962C8B-B14F-4D97-AF65-F5344CB8AC3E}">
        <p14:creationId xmlns:p14="http://schemas.microsoft.com/office/powerpoint/2010/main" val="12116074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857232"/>
            <a:ext cx="8572560" cy="5467368"/>
          </a:xfrm>
        </p:spPr>
        <p:txBody>
          <a:bodyPr>
            <a:normAutofit fontScale="85000" lnSpcReduction="10000"/>
          </a:bodyPr>
          <a:lstStyle/>
          <a:p>
            <a:pPr>
              <a:buNone/>
            </a:pPr>
            <a:r>
              <a:rPr lang="en-US" b="1" dirty="0" smtClean="0">
                <a:solidFill>
                  <a:srgbClr val="FF0000"/>
                </a:solidFill>
                <a:cs typeface="Times New Roman" pitchFamily="18" charset="0"/>
              </a:rPr>
              <a:t>Progressive systemic sclerosis </a:t>
            </a:r>
            <a:r>
              <a:rPr lang="en-US" dirty="0" smtClean="0">
                <a:cs typeface="Times New Roman" pitchFamily="18" charset="0"/>
              </a:rPr>
              <a:t>(PSS) </a:t>
            </a:r>
          </a:p>
          <a:p>
            <a:r>
              <a:rPr lang="en-US" dirty="0" smtClean="0">
                <a:cs typeface="Times New Roman" pitchFamily="18" charset="0"/>
              </a:rPr>
              <a:t>Inflammation &amp; fibrosis of many organs                                                        </a:t>
            </a:r>
          </a:p>
          <a:p>
            <a:r>
              <a:rPr lang="en-US" dirty="0" smtClean="0">
                <a:cs typeface="Times New Roman" pitchFamily="18" charset="0"/>
              </a:rPr>
              <a:t>Frequently in females - 25 -50 yrs </a:t>
            </a:r>
          </a:p>
          <a:p>
            <a:r>
              <a:rPr lang="en-US" dirty="0" smtClean="0">
                <a:cs typeface="Times New Roman" pitchFamily="18" charset="0"/>
              </a:rPr>
              <a:t>2 major subsets:</a:t>
            </a:r>
          </a:p>
          <a:p>
            <a:r>
              <a:rPr lang="en-US" b="1" dirty="0" smtClean="0">
                <a:solidFill>
                  <a:srgbClr val="FF0000"/>
                </a:solidFill>
                <a:cs typeface="Times New Roman" pitchFamily="18" charset="0"/>
              </a:rPr>
              <a:t>Limited cutaneous scleroderma </a:t>
            </a:r>
          </a:p>
          <a:p>
            <a:pPr>
              <a:buNone/>
            </a:pPr>
            <a:r>
              <a:rPr lang="en-US" dirty="0" smtClean="0">
                <a:cs typeface="Times New Roman" pitchFamily="18" charset="0"/>
              </a:rPr>
              <a:t>          previously called CREST syndrome </a:t>
            </a:r>
          </a:p>
          <a:p>
            <a:pPr>
              <a:buNone/>
            </a:pPr>
            <a:r>
              <a:rPr lang="en-US" dirty="0" smtClean="0">
                <a:cs typeface="Times New Roman" pitchFamily="18" charset="0"/>
              </a:rPr>
              <a:t>                                                      [ </a:t>
            </a:r>
            <a:r>
              <a:rPr lang="en-US" dirty="0" err="1" smtClean="0">
                <a:cs typeface="Times New Roman" pitchFamily="18" charset="0"/>
              </a:rPr>
              <a:t>Calcinosis</a:t>
            </a:r>
            <a:r>
              <a:rPr lang="en-US" dirty="0" smtClean="0">
                <a:cs typeface="Times New Roman" pitchFamily="18" charset="0"/>
              </a:rPr>
              <a:t> cutis,</a:t>
            </a:r>
          </a:p>
          <a:p>
            <a:pPr>
              <a:buNone/>
            </a:pPr>
            <a:r>
              <a:rPr lang="en-US" dirty="0" smtClean="0">
                <a:cs typeface="Times New Roman" pitchFamily="18" charset="0"/>
              </a:rPr>
              <a:t>                                                        </a:t>
            </a:r>
            <a:r>
              <a:rPr lang="en-US" dirty="0" err="1" smtClean="0">
                <a:cs typeface="Times New Roman" pitchFamily="18" charset="0"/>
              </a:rPr>
              <a:t>Raynaud’s</a:t>
            </a:r>
            <a:r>
              <a:rPr lang="en-US" dirty="0" smtClean="0">
                <a:cs typeface="Times New Roman" pitchFamily="18" charset="0"/>
              </a:rPr>
              <a:t> phenomenon, </a:t>
            </a:r>
          </a:p>
          <a:p>
            <a:pPr>
              <a:buNone/>
            </a:pPr>
            <a:r>
              <a:rPr lang="en-US" dirty="0" smtClean="0">
                <a:cs typeface="Times New Roman" pitchFamily="18" charset="0"/>
              </a:rPr>
              <a:t>                                                        Esophageal </a:t>
            </a:r>
            <a:r>
              <a:rPr lang="en-US" dirty="0" err="1" smtClean="0">
                <a:cs typeface="Times New Roman" pitchFamily="18" charset="0"/>
              </a:rPr>
              <a:t>dysmotility</a:t>
            </a:r>
            <a:r>
              <a:rPr lang="en-US" dirty="0" smtClean="0">
                <a:cs typeface="Times New Roman" pitchFamily="18" charset="0"/>
              </a:rPr>
              <a:t>, </a:t>
            </a:r>
          </a:p>
          <a:p>
            <a:pPr>
              <a:buNone/>
            </a:pPr>
            <a:r>
              <a:rPr lang="en-US" dirty="0" smtClean="0">
                <a:cs typeface="Times New Roman" pitchFamily="18" charset="0"/>
              </a:rPr>
              <a:t>                                                        </a:t>
            </a:r>
            <a:r>
              <a:rPr lang="en-US" dirty="0" err="1" smtClean="0">
                <a:cs typeface="Times New Roman" pitchFamily="18" charset="0"/>
              </a:rPr>
              <a:t>Sclerodactyly</a:t>
            </a:r>
            <a:r>
              <a:rPr lang="en-US" dirty="0" smtClean="0">
                <a:cs typeface="Times New Roman" pitchFamily="18" charset="0"/>
              </a:rPr>
              <a:t>, and </a:t>
            </a:r>
          </a:p>
          <a:p>
            <a:pPr>
              <a:buNone/>
            </a:pPr>
            <a:r>
              <a:rPr lang="en-US" dirty="0" smtClean="0">
                <a:cs typeface="Times New Roman" pitchFamily="18" charset="0"/>
              </a:rPr>
              <a:t>                                                        </a:t>
            </a:r>
            <a:r>
              <a:rPr lang="en-US" dirty="0" err="1" smtClean="0">
                <a:cs typeface="Times New Roman" pitchFamily="18" charset="0"/>
              </a:rPr>
              <a:t>Telangiectasia</a:t>
            </a:r>
            <a:r>
              <a:rPr lang="en-US" dirty="0" smtClean="0">
                <a:cs typeface="Times New Roman" pitchFamily="18" charset="0"/>
              </a:rPr>
              <a:t> ] </a:t>
            </a:r>
          </a:p>
          <a:p>
            <a:r>
              <a:rPr lang="en-US" b="1" dirty="0" smtClean="0">
                <a:solidFill>
                  <a:srgbClr val="FF0000"/>
                </a:solidFill>
                <a:cs typeface="Times New Roman" pitchFamily="18" charset="0"/>
              </a:rPr>
              <a:t>Diffuse cutaneous scleroderma</a:t>
            </a:r>
          </a:p>
          <a:p>
            <a:endParaRPr lang="en-IN" dirty="0"/>
          </a:p>
        </p:txBody>
      </p:sp>
    </p:spTree>
    <p:extLst>
      <p:ext uri="{BB962C8B-B14F-4D97-AF65-F5344CB8AC3E}">
        <p14:creationId xmlns:p14="http://schemas.microsoft.com/office/powerpoint/2010/main" val="42156793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928670"/>
            <a:ext cx="4040188" cy="659352"/>
          </a:xfrm>
        </p:spPr>
        <p:txBody>
          <a:bodyPr/>
          <a:lstStyle/>
          <a:p>
            <a:r>
              <a:rPr lang="en-US" sz="2800" dirty="0" smtClean="0">
                <a:solidFill>
                  <a:srgbClr val="660033"/>
                </a:solidFill>
                <a:cs typeface="Times New Roman" pitchFamily="18" charset="0"/>
              </a:rPr>
              <a:t>Limited scleroderma</a:t>
            </a:r>
            <a:endParaRPr lang="en-IN" sz="2800" dirty="0">
              <a:solidFill>
                <a:srgbClr val="660033"/>
              </a:solidFill>
            </a:endParaRPr>
          </a:p>
        </p:txBody>
      </p:sp>
      <p:sp>
        <p:nvSpPr>
          <p:cNvPr id="5" name="Content Placeholder 4"/>
          <p:cNvSpPr>
            <a:spLocks noGrp="1"/>
          </p:cNvSpPr>
          <p:nvPr>
            <p:ph sz="half" idx="2"/>
          </p:nvPr>
        </p:nvSpPr>
        <p:spPr>
          <a:xfrm>
            <a:off x="457200" y="1643050"/>
            <a:ext cx="4040188" cy="4717270"/>
          </a:xfrm>
        </p:spPr>
        <p:txBody>
          <a:bodyPr>
            <a:normAutofit/>
          </a:bodyPr>
          <a:lstStyle/>
          <a:p>
            <a:r>
              <a:rPr lang="en-US" sz="2400" dirty="0" smtClean="0">
                <a:cs typeface="Times New Roman" pitchFamily="18" charset="0"/>
              </a:rPr>
              <a:t>Milder form</a:t>
            </a:r>
          </a:p>
          <a:p>
            <a:r>
              <a:rPr lang="en-US" sz="2400" dirty="0" smtClean="0">
                <a:cs typeface="Times New Roman" pitchFamily="18" charset="0"/>
              </a:rPr>
              <a:t>Long history of </a:t>
            </a:r>
            <a:r>
              <a:rPr lang="en-US" sz="2400" dirty="0" err="1" smtClean="0">
                <a:cs typeface="Times New Roman" pitchFamily="18" charset="0"/>
              </a:rPr>
              <a:t>Raynaud’s</a:t>
            </a:r>
            <a:r>
              <a:rPr lang="en-US" sz="2400" dirty="0" smtClean="0">
                <a:cs typeface="Times New Roman" pitchFamily="18" charset="0"/>
              </a:rPr>
              <a:t> phenomenon</a:t>
            </a:r>
          </a:p>
          <a:p>
            <a:r>
              <a:rPr lang="en-US" sz="2400" dirty="0" smtClean="0">
                <a:cs typeface="Times New Roman" pitchFamily="18" charset="0"/>
              </a:rPr>
              <a:t>Skin thickening limited to hands</a:t>
            </a:r>
            <a:endParaRPr lang="en-IN" sz="2400" dirty="0"/>
          </a:p>
        </p:txBody>
      </p:sp>
      <p:sp>
        <p:nvSpPr>
          <p:cNvPr id="4" name="Text Placeholder 3"/>
          <p:cNvSpPr>
            <a:spLocks noGrp="1"/>
          </p:cNvSpPr>
          <p:nvPr>
            <p:ph type="body" sz="quarter" idx="3"/>
          </p:nvPr>
        </p:nvSpPr>
        <p:spPr>
          <a:xfrm>
            <a:off x="4645025" y="928670"/>
            <a:ext cx="4041775" cy="654843"/>
          </a:xfrm>
        </p:spPr>
        <p:txBody>
          <a:bodyPr>
            <a:normAutofit/>
          </a:bodyPr>
          <a:lstStyle/>
          <a:p>
            <a:r>
              <a:rPr lang="en-US" sz="2800" dirty="0" smtClean="0">
                <a:solidFill>
                  <a:srgbClr val="660033"/>
                </a:solidFill>
                <a:cs typeface="Times New Roman" pitchFamily="18" charset="0"/>
              </a:rPr>
              <a:t>Diffuse scleroderma</a:t>
            </a:r>
            <a:endParaRPr lang="en-IN" sz="2800" dirty="0">
              <a:solidFill>
                <a:srgbClr val="660033"/>
              </a:solidFill>
            </a:endParaRPr>
          </a:p>
        </p:txBody>
      </p:sp>
      <p:sp>
        <p:nvSpPr>
          <p:cNvPr id="6" name="Content Placeholder 5"/>
          <p:cNvSpPr>
            <a:spLocks noGrp="1"/>
          </p:cNvSpPr>
          <p:nvPr>
            <p:ph sz="quarter" idx="4"/>
          </p:nvPr>
        </p:nvSpPr>
        <p:spPr>
          <a:xfrm>
            <a:off x="4645025" y="1643050"/>
            <a:ext cx="4041775" cy="4717270"/>
          </a:xfrm>
        </p:spPr>
        <p:txBody>
          <a:bodyPr/>
          <a:lstStyle/>
          <a:p>
            <a:r>
              <a:rPr lang="en-US" sz="2400" dirty="0" smtClean="0">
                <a:cs typeface="Times New Roman" pitchFamily="18" charset="0"/>
              </a:rPr>
              <a:t>Acute onset, with constitutional symptoms arthritis, carpal tunnel syndrome, and marked swelling of the hands and legs</a:t>
            </a:r>
          </a:p>
          <a:p>
            <a:r>
              <a:rPr lang="en-US" sz="2400" dirty="0" smtClean="0">
                <a:cs typeface="Times New Roman" pitchFamily="18" charset="0"/>
              </a:rPr>
              <a:t>Develop widespread skin thickening as well as internal organ involvement </a:t>
            </a:r>
          </a:p>
          <a:p>
            <a:r>
              <a:rPr lang="en-US" sz="2400" dirty="0" smtClean="0">
                <a:cs typeface="Times New Roman" pitchFamily="18" charset="0"/>
              </a:rPr>
              <a:t>Life-threatening</a:t>
            </a:r>
          </a:p>
          <a:p>
            <a:endParaRPr lang="en-US" sz="2400" dirty="0" smtClean="0">
              <a:cs typeface="Times New Roman" pitchFamily="18" charset="0"/>
            </a:endParaRPr>
          </a:p>
          <a:p>
            <a:endParaRPr lang="en-IN" dirty="0"/>
          </a:p>
        </p:txBody>
      </p:sp>
    </p:spTree>
    <p:extLst>
      <p:ext uri="{BB962C8B-B14F-4D97-AF65-F5344CB8AC3E}">
        <p14:creationId xmlns:p14="http://schemas.microsoft.com/office/powerpoint/2010/main" val="645245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304800"/>
            <a:ext cx="8643998" cy="6267472"/>
          </a:xfrm>
        </p:spPr>
        <p:txBody>
          <a:bodyPr>
            <a:normAutofit/>
          </a:bodyPr>
          <a:lstStyle/>
          <a:p>
            <a:pPr algn="just">
              <a:buNone/>
            </a:pPr>
            <a:r>
              <a:rPr lang="en-US" b="1" dirty="0" err="1" smtClean="0">
                <a:solidFill>
                  <a:srgbClr val="660033"/>
                </a:solidFill>
                <a:cs typeface="Times New Roman" pitchFamily="18" charset="0"/>
              </a:rPr>
              <a:t>Etiolopathogenesis</a:t>
            </a:r>
            <a:endParaRPr lang="en-US" b="1" dirty="0" smtClean="0">
              <a:solidFill>
                <a:srgbClr val="660033"/>
              </a:solidFill>
              <a:cs typeface="Times New Roman" pitchFamily="18" charset="0"/>
            </a:endParaRPr>
          </a:p>
          <a:p>
            <a:pPr algn="just"/>
            <a:r>
              <a:rPr lang="en-US" dirty="0" smtClean="0">
                <a:cs typeface="Times New Roman" pitchFamily="18" charset="0"/>
              </a:rPr>
              <a:t>Etiology of PSS – unclear</a:t>
            </a:r>
          </a:p>
          <a:p>
            <a:pPr algn="just"/>
            <a:r>
              <a:rPr lang="en-US" dirty="0" smtClean="0">
                <a:cs typeface="Times New Roman" pitchFamily="18" charset="0"/>
              </a:rPr>
              <a:t>Pathogenesis is characterized by </a:t>
            </a:r>
          </a:p>
          <a:p>
            <a:pPr algn="just">
              <a:buNone/>
            </a:pPr>
            <a:r>
              <a:rPr lang="en-US" dirty="0" smtClean="0">
                <a:cs typeface="Times New Roman" pitchFamily="18" charset="0"/>
              </a:rPr>
              <a:t>			- Vascular injury </a:t>
            </a:r>
          </a:p>
          <a:p>
            <a:pPr algn="just">
              <a:buNone/>
            </a:pPr>
            <a:r>
              <a:rPr lang="en-US" dirty="0" smtClean="0">
                <a:cs typeface="Times New Roman" pitchFamily="18" charset="0"/>
              </a:rPr>
              <a:t>			- </a:t>
            </a:r>
            <a:r>
              <a:rPr lang="en-US" dirty="0" smtClean="0">
                <a:solidFill>
                  <a:srgbClr val="FF0000"/>
                </a:solidFill>
                <a:cs typeface="Times New Roman" pitchFamily="18" charset="0"/>
              </a:rPr>
              <a:t>Excessive collagen deposition </a:t>
            </a:r>
            <a:r>
              <a:rPr lang="en-US" dirty="0" smtClean="0">
                <a:cs typeface="Times New Roman" pitchFamily="18" charset="0"/>
              </a:rPr>
              <a:t>in 				affected tissues</a:t>
            </a:r>
          </a:p>
          <a:p>
            <a:pPr algn="just"/>
            <a:r>
              <a:rPr lang="en-US" dirty="0" smtClean="0">
                <a:cs typeface="Times New Roman" pitchFamily="18" charset="0"/>
              </a:rPr>
              <a:t>Up-regulation of collagen gene expression in fibroblasts &amp; aberrant expression of cytokines that positively or negatively influence fibroblast collagen synthesis appear to be critical events in the development of the pathologic tissue fibrosis</a:t>
            </a:r>
          </a:p>
        </p:txBody>
      </p:sp>
    </p:spTree>
    <p:extLst>
      <p:ext uri="{BB962C8B-B14F-4D97-AF65-F5344CB8AC3E}">
        <p14:creationId xmlns:p14="http://schemas.microsoft.com/office/powerpoint/2010/main" val="12095620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752600"/>
            <a:ext cx="8715436" cy="4891110"/>
          </a:xfrm>
        </p:spPr>
        <p:txBody>
          <a:bodyPr/>
          <a:lstStyle/>
          <a:p>
            <a:pPr>
              <a:buNone/>
            </a:pPr>
            <a:endParaRPr lang="en-IN" b="1" dirty="0" smtClean="0">
              <a:solidFill>
                <a:srgbClr val="660033"/>
              </a:solidFill>
              <a:cs typeface="Times New Roman" pitchFamily="18" charset="0"/>
            </a:endParaRPr>
          </a:p>
          <a:p>
            <a:r>
              <a:rPr lang="en-US" b="1" dirty="0" err="1" smtClean="0">
                <a:solidFill>
                  <a:srgbClr val="FF0000"/>
                </a:solidFill>
                <a:cs typeface="Times New Roman" pitchFamily="18" charset="0"/>
              </a:rPr>
              <a:t>Raynaud’s</a:t>
            </a:r>
            <a:r>
              <a:rPr lang="en-US" b="1" dirty="0" smtClean="0">
                <a:solidFill>
                  <a:srgbClr val="FF0000"/>
                </a:solidFill>
                <a:cs typeface="Times New Roman" pitchFamily="18" charset="0"/>
              </a:rPr>
              <a:t> Phenomenon</a:t>
            </a:r>
          </a:p>
          <a:p>
            <a:endParaRPr lang="en-US" b="1" i="1" dirty="0" smtClean="0">
              <a:solidFill>
                <a:srgbClr val="FF0000"/>
              </a:solidFill>
              <a:cs typeface="Times New Roman" pitchFamily="18" charset="0"/>
            </a:endParaRPr>
          </a:p>
          <a:p>
            <a:r>
              <a:rPr lang="en-US" sz="2800" dirty="0" smtClean="0">
                <a:cs typeface="Times New Roman" pitchFamily="18" charset="0"/>
              </a:rPr>
              <a:t>Paroxysmal vasospasm of fingers that results in change in the color of the fingertips as a response to cold or emotion</a:t>
            </a:r>
          </a:p>
          <a:p>
            <a:endParaRPr lang="en-US" sz="2800" dirty="0" smtClean="0">
              <a:cs typeface="Times New Roman" pitchFamily="18" charset="0"/>
            </a:endParaRPr>
          </a:p>
          <a:p>
            <a:r>
              <a:rPr lang="en-US" sz="2800" dirty="0" smtClean="0">
                <a:cs typeface="Times New Roman" pitchFamily="18" charset="0"/>
              </a:rPr>
              <a:t>&gt; 95% of patients - digital cyanosis</a:t>
            </a:r>
          </a:p>
          <a:p>
            <a:endParaRPr lang="en-US" sz="2800" dirty="0" smtClean="0">
              <a:cs typeface="Times New Roman" pitchFamily="18" charset="0"/>
            </a:endParaRPr>
          </a:p>
          <a:p>
            <a:endParaRPr lang="en-US" dirty="0" smtClean="0">
              <a:cs typeface="Times New Roman" pitchFamily="18" charset="0"/>
            </a:endParaRPr>
          </a:p>
        </p:txBody>
      </p:sp>
      <p:sp>
        <p:nvSpPr>
          <p:cNvPr id="2" name="Rectangle 1"/>
          <p:cNvSpPr/>
          <p:nvPr/>
        </p:nvSpPr>
        <p:spPr>
          <a:xfrm>
            <a:off x="1981200" y="152400"/>
            <a:ext cx="5381986" cy="646331"/>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buNone/>
            </a:pPr>
            <a:r>
              <a:rPr lang="en-US" sz="3600" b="1" dirty="0" smtClean="0">
                <a:solidFill>
                  <a:srgbClr val="660033"/>
                </a:solidFill>
                <a:cs typeface="Times New Roman" pitchFamily="18" charset="0"/>
              </a:rPr>
              <a:t>CLINICAL MANIFESTATIONS</a:t>
            </a:r>
            <a:endParaRPr lang="en-US" sz="3600" b="1" dirty="0">
              <a:solidFill>
                <a:srgbClr val="660033"/>
              </a:solidFill>
              <a:cs typeface="Times New Roman" pitchFamily="18" charset="0"/>
            </a:endParaRPr>
          </a:p>
        </p:txBody>
      </p:sp>
    </p:spTree>
    <p:extLst>
      <p:ext uri="{BB962C8B-B14F-4D97-AF65-F5344CB8AC3E}">
        <p14:creationId xmlns:p14="http://schemas.microsoft.com/office/powerpoint/2010/main" val="34964820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924" y="20782"/>
            <a:ext cx="8534400" cy="5467368"/>
          </a:xfrm>
        </p:spPr>
        <p:txBody>
          <a:bodyPr>
            <a:normAutofit/>
          </a:bodyPr>
          <a:lstStyle/>
          <a:p>
            <a:pPr algn="just">
              <a:lnSpc>
                <a:spcPct val="95000"/>
              </a:lnSpc>
              <a:spcBef>
                <a:spcPct val="10000"/>
              </a:spcBef>
              <a:buNone/>
            </a:pPr>
            <a:r>
              <a:rPr lang="en-US" b="1" dirty="0" smtClean="0">
                <a:solidFill>
                  <a:srgbClr val="660033"/>
                </a:solidFill>
                <a:cs typeface="Times New Roman" pitchFamily="18" charset="0"/>
              </a:rPr>
              <a:t>Cutaneous Manifestations</a:t>
            </a:r>
            <a:endParaRPr lang="en-US" b="1" i="1" dirty="0" smtClean="0">
              <a:solidFill>
                <a:srgbClr val="660033"/>
              </a:solidFill>
              <a:cs typeface="Times New Roman" pitchFamily="18" charset="0"/>
            </a:endParaRPr>
          </a:p>
          <a:p>
            <a:pPr algn="just">
              <a:lnSpc>
                <a:spcPct val="95000"/>
              </a:lnSpc>
              <a:spcBef>
                <a:spcPct val="10000"/>
              </a:spcBef>
            </a:pPr>
            <a:r>
              <a:rPr lang="en-US" dirty="0" smtClean="0">
                <a:cs typeface="Times New Roman" pitchFamily="18" charset="0"/>
              </a:rPr>
              <a:t>Thickening of skin begins in the fingers</a:t>
            </a:r>
          </a:p>
          <a:p>
            <a:pPr algn="just">
              <a:lnSpc>
                <a:spcPct val="95000"/>
              </a:lnSpc>
              <a:spcBef>
                <a:spcPct val="10000"/>
              </a:spcBef>
            </a:pPr>
            <a:r>
              <a:rPr lang="en-US" dirty="0" smtClean="0">
                <a:cs typeface="Times New Roman" pitchFamily="18" charset="0"/>
              </a:rPr>
              <a:t>Early skin changes - pitting edema, often involve whole hand &amp; extremities </a:t>
            </a:r>
          </a:p>
          <a:p>
            <a:pPr algn="just">
              <a:lnSpc>
                <a:spcPct val="95000"/>
              </a:lnSpc>
              <a:spcBef>
                <a:spcPct val="10000"/>
              </a:spcBef>
            </a:pPr>
            <a:r>
              <a:rPr lang="en-US" dirty="0" smtClean="0">
                <a:cs typeface="Times New Roman" pitchFamily="18" charset="0"/>
              </a:rPr>
              <a:t>Later edema is replaced by tightening &amp; hardening of the skin, which results in difficulty in moving the affected parts</a:t>
            </a:r>
            <a:endParaRPr lang="en-US" dirty="0" smtClean="0">
              <a:solidFill>
                <a:srgbClr val="002060"/>
              </a:solidFill>
              <a:cs typeface="Times New Roman" pitchFamily="18" charset="0"/>
            </a:endParaRPr>
          </a:p>
          <a:p>
            <a:pPr algn="just">
              <a:lnSpc>
                <a:spcPct val="95000"/>
              </a:lnSpc>
              <a:spcBef>
                <a:spcPct val="10000"/>
              </a:spcBef>
            </a:pPr>
            <a:r>
              <a:rPr lang="en-US" dirty="0" err="1" smtClean="0">
                <a:cs typeface="Times New Roman" pitchFamily="18" charset="0"/>
              </a:rPr>
              <a:t>Hyperpigmentation</a:t>
            </a:r>
            <a:r>
              <a:rPr lang="en-US" dirty="0" smtClean="0">
                <a:cs typeface="Times New Roman" pitchFamily="18" charset="0"/>
              </a:rPr>
              <a:t>, </a:t>
            </a:r>
            <a:r>
              <a:rPr lang="en-US" dirty="0" err="1" smtClean="0">
                <a:cs typeface="Times New Roman" pitchFamily="18" charset="0"/>
              </a:rPr>
              <a:t>telangiectases</a:t>
            </a:r>
            <a:r>
              <a:rPr lang="en-US" dirty="0" smtClean="0">
                <a:cs typeface="Times New Roman" pitchFamily="18" charset="0"/>
              </a:rPr>
              <a:t> and subcutaneous calcifications may also occur, leading to deformity</a:t>
            </a:r>
          </a:p>
          <a:p>
            <a:pPr algn="just"/>
            <a:endParaRPr lang="en-IN" dirty="0"/>
          </a:p>
        </p:txBody>
      </p:sp>
      <p:pic>
        <p:nvPicPr>
          <p:cNvPr id="4" name="Picture 2"/>
          <p:cNvPicPr>
            <a:picLocks noChangeAspect="1" noChangeArrowheads="1"/>
          </p:cNvPicPr>
          <p:nvPr/>
        </p:nvPicPr>
        <p:blipFill>
          <a:blip/>
          <a:srcRect t="6250" b="34375"/>
          <a:stretch>
            <a:fillRect/>
          </a:stretch>
        </p:blipFill>
        <p:spPr>
          <a:xfrm>
            <a:off x="-4810108" y="533400"/>
            <a:ext cx="4810108" cy="5245754"/>
          </a:xfrm>
          <a:prstGeom prst="rect">
            <a:avLst/>
          </a:prstGeom>
        </p:spPr>
      </p:pic>
      <p:pic>
        <p:nvPicPr>
          <p:cNvPr id="5" name="Picture 2"/>
          <p:cNvPicPr>
            <a:picLocks noChangeAspect="1" noChangeArrowheads="1"/>
          </p:cNvPicPr>
          <p:nvPr/>
        </p:nvPicPr>
        <p:blipFill>
          <a:blip/>
          <a:srcRect t="70833"/>
          <a:stretch>
            <a:fillRect/>
          </a:stretch>
        </p:blipFill>
        <p:spPr>
          <a:xfrm>
            <a:off x="-6096000" y="2819400"/>
            <a:ext cx="6987573" cy="3743324"/>
          </a:xfrm>
          <a:prstGeom prst="rect">
            <a:avLst/>
          </a:prstGeom>
        </p:spPr>
      </p:pic>
    </p:spTree>
    <p:extLst>
      <p:ext uri="{BB962C8B-B14F-4D97-AF65-F5344CB8AC3E}">
        <p14:creationId xmlns:p14="http://schemas.microsoft.com/office/powerpoint/2010/main" val="4113606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533400"/>
            <a:ext cx="8715436" cy="6110310"/>
          </a:xfrm>
        </p:spPr>
        <p:txBody>
          <a:bodyPr>
            <a:normAutofit fontScale="92500" lnSpcReduction="10000"/>
          </a:bodyPr>
          <a:lstStyle/>
          <a:p>
            <a:pPr algn="just">
              <a:buNone/>
            </a:pPr>
            <a:r>
              <a:rPr lang="en-US" b="1" dirty="0" smtClean="0">
                <a:solidFill>
                  <a:srgbClr val="660033"/>
                </a:solidFill>
                <a:cs typeface="Times New Roman" pitchFamily="18" charset="0"/>
              </a:rPr>
              <a:t>Oral Findings</a:t>
            </a:r>
          </a:p>
          <a:p>
            <a:pPr algn="just"/>
            <a:r>
              <a:rPr lang="en-US" dirty="0" smtClean="0">
                <a:cs typeface="Times New Roman" pitchFamily="18" charset="0"/>
              </a:rPr>
              <a:t>Lips become rigid </a:t>
            </a:r>
          </a:p>
          <a:p>
            <a:pPr algn="just"/>
            <a:r>
              <a:rPr lang="en-US" dirty="0" smtClean="0">
                <a:cs typeface="Times New Roman" pitchFamily="18" charset="0"/>
              </a:rPr>
              <a:t>Oral aperture narrows</a:t>
            </a:r>
          </a:p>
          <a:p>
            <a:pPr algn="just"/>
            <a:r>
              <a:rPr lang="en-US" dirty="0" smtClean="0">
                <a:cs typeface="Times New Roman" pitchFamily="18" charset="0"/>
              </a:rPr>
              <a:t>Skin folds are lost around the mouth, giving a </a:t>
            </a:r>
            <a:r>
              <a:rPr lang="en-US" dirty="0" smtClean="0">
                <a:solidFill>
                  <a:srgbClr val="FF0000"/>
                </a:solidFill>
                <a:cs typeface="Times New Roman" pitchFamily="18" charset="0"/>
              </a:rPr>
              <a:t>mask like appearance to the face</a:t>
            </a:r>
          </a:p>
          <a:p>
            <a:pPr algn="just"/>
            <a:r>
              <a:rPr lang="en-US" dirty="0" smtClean="0">
                <a:cs typeface="Times New Roman" pitchFamily="18" charset="0"/>
              </a:rPr>
              <a:t>Tongue  also become hard &amp; rigid, making speaking &amp; swallowing difficult</a:t>
            </a:r>
          </a:p>
          <a:p>
            <a:pPr algn="just"/>
            <a:r>
              <a:rPr lang="en-US" dirty="0" smtClean="0">
                <a:cs typeface="Times New Roman" pitchFamily="18" charset="0"/>
              </a:rPr>
              <a:t>Involvement of esophagus causes dysphagia</a:t>
            </a:r>
          </a:p>
          <a:p>
            <a:pPr algn="just"/>
            <a:r>
              <a:rPr lang="en-US" dirty="0" smtClean="0">
                <a:cs typeface="Times New Roman" pitchFamily="18" charset="0"/>
              </a:rPr>
              <a:t>Oral </a:t>
            </a:r>
            <a:r>
              <a:rPr lang="en-US" dirty="0" err="1" smtClean="0">
                <a:cs typeface="Times New Roman" pitchFamily="18" charset="0"/>
              </a:rPr>
              <a:t>telangiectasia</a:t>
            </a:r>
            <a:r>
              <a:rPr lang="en-US" dirty="0" smtClean="0">
                <a:cs typeface="Times New Roman" pitchFamily="18" charset="0"/>
              </a:rPr>
              <a:t> - hard palate &amp; lips</a:t>
            </a:r>
          </a:p>
          <a:p>
            <a:pPr algn="just"/>
            <a:r>
              <a:rPr lang="en-US" dirty="0" smtClean="0">
                <a:cs typeface="Times New Roman" pitchFamily="18" charset="0"/>
              </a:rPr>
              <a:t>When soft tissues around TMJ are affected –</a:t>
            </a:r>
          </a:p>
          <a:p>
            <a:pPr marL="0" indent="0" algn="just">
              <a:buNone/>
            </a:pPr>
            <a:r>
              <a:rPr lang="en-US" dirty="0">
                <a:cs typeface="Times New Roman" pitchFamily="18" charset="0"/>
              </a:rPr>
              <a:t>	</a:t>
            </a:r>
            <a:r>
              <a:rPr lang="en-US" dirty="0" smtClean="0">
                <a:cs typeface="Times New Roman" pitchFamily="18" charset="0"/>
              </a:rPr>
              <a:t>restrict movement of mandible, causing </a:t>
            </a:r>
            <a:r>
              <a:rPr lang="en-US" dirty="0" err="1" smtClean="0">
                <a:cs typeface="Times New Roman" pitchFamily="18" charset="0"/>
              </a:rPr>
              <a:t>pseudoankylosis</a:t>
            </a:r>
            <a:endParaRPr lang="en-US" dirty="0" smtClean="0">
              <a:cs typeface="Times New Roman" pitchFamily="18" charset="0"/>
            </a:endParaRPr>
          </a:p>
          <a:p>
            <a:pPr algn="just"/>
            <a:endParaRPr lang="en-IN" dirty="0"/>
          </a:p>
        </p:txBody>
      </p:sp>
    </p:spTree>
    <p:extLst>
      <p:ext uri="{BB962C8B-B14F-4D97-AF65-F5344CB8AC3E}">
        <p14:creationId xmlns:p14="http://schemas.microsoft.com/office/powerpoint/2010/main" val="3061540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472518" cy="5791200"/>
          </a:xfrm>
        </p:spPr>
        <p:txBody>
          <a:bodyPr>
            <a:normAutofit/>
          </a:bodyPr>
          <a:lstStyle/>
          <a:p>
            <a:pPr algn="just"/>
            <a:r>
              <a:rPr lang="en-US" dirty="0" smtClean="0">
                <a:cs typeface="Times New Roman" pitchFamily="18" charset="0"/>
              </a:rPr>
              <a:t>&lt; 10% of patients - Uniform </a:t>
            </a:r>
            <a:r>
              <a:rPr lang="en-US" dirty="0" smtClean="0">
                <a:solidFill>
                  <a:srgbClr val="002060"/>
                </a:solidFill>
                <a:cs typeface="Times New Roman" pitchFamily="18" charset="0"/>
              </a:rPr>
              <a:t>thickening of periodontal membrane</a:t>
            </a:r>
            <a:r>
              <a:rPr lang="en-US" dirty="0" smtClean="0">
                <a:cs typeface="Times New Roman" pitchFamily="18" charset="0"/>
              </a:rPr>
              <a:t>, especially around the posterior teeth</a:t>
            </a:r>
          </a:p>
          <a:p>
            <a:pPr algn="just"/>
            <a:r>
              <a:rPr lang="en-US" dirty="0" smtClean="0">
                <a:cs typeface="Times New Roman" pitchFamily="18" charset="0"/>
              </a:rPr>
              <a:t>Areas of </a:t>
            </a:r>
            <a:r>
              <a:rPr lang="en-US" dirty="0" err="1" smtClean="0">
                <a:solidFill>
                  <a:srgbClr val="002060"/>
                </a:solidFill>
                <a:cs typeface="Times New Roman" pitchFamily="18" charset="0"/>
              </a:rPr>
              <a:t>calcinosis</a:t>
            </a:r>
            <a:r>
              <a:rPr lang="en-US" dirty="0" smtClean="0">
                <a:cs typeface="Times New Roman" pitchFamily="18" charset="0"/>
              </a:rPr>
              <a:t> - misinterpreted as radiographic </a:t>
            </a:r>
            <a:r>
              <a:rPr lang="en-US" dirty="0" err="1" smtClean="0">
                <a:cs typeface="Times New Roman" pitchFamily="18" charset="0"/>
              </a:rPr>
              <a:t>intrabony</a:t>
            </a:r>
            <a:r>
              <a:rPr lang="en-US" dirty="0" smtClean="0">
                <a:cs typeface="Times New Roman" pitchFamily="18" charset="0"/>
              </a:rPr>
              <a:t> lesions</a:t>
            </a:r>
          </a:p>
          <a:p>
            <a:pPr algn="just"/>
            <a:r>
              <a:rPr lang="en-US" dirty="0" smtClean="0">
                <a:cs typeface="Times New Roman" pitchFamily="18" charset="0"/>
              </a:rPr>
              <a:t>When the facial tissues and muscles of mastication are extensively involved, the pressure exerted will cause resorption of the mandible particularly at the angle of the mandible at the attachment of the masseter muscle</a:t>
            </a:r>
          </a:p>
          <a:p>
            <a:pPr algn="just"/>
            <a:endParaRPr lang="en-IN" dirty="0"/>
          </a:p>
        </p:txBody>
      </p:sp>
      <p:pic>
        <p:nvPicPr>
          <p:cNvPr id="4" name="Picture 4"/>
          <p:cNvPicPr>
            <a:picLocks noChangeAspect="1" noChangeArrowheads="1"/>
          </p:cNvPicPr>
          <p:nvPr/>
        </p:nvPicPr>
        <p:blipFill>
          <a:blip/>
          <a:srcRect/>
          <a:stretch>
            <a:fillRect/>
          </a:stretch>
        </p:blipFill>
        <p:spPr bwMode="auto">
          <a:xfrm>
            <a:off x="685800" y="1628303"/>
            <a:ext cx="8241546" cy="3268883"/>
          </a:xfrm>
          <a:prstGeom prst="rect">
            <a:avLst/>
          </a:prstGeom>
          <a:noFill/>
          <a:ln w="9525">
            <a:noFill/>
            <a:miter lim="800000"/>
            <a:headEnd/>
            <a:tailEnd/>
          </a:ln>
          <a:effectLst/>
        </p:spPr>
      </p:pic>
    </p:spTree>
    <p:extLst>
      <p:ext uri="{BB962C8B-B14F-4D97-AF65-F5344CB8AC3E}">
        <p14:creationId xmlns:p14="http://schemas.microsoft.com/office/powerpoint/2010/main" val="321875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786478"/>
          </a:xfrm>
        </p:spPr>
        <p:txBody>
          <a:bodyPr>
            <a:normAutofit lnSpcReduction="10000"/>
          </a:bodyPr>
          <a:lstStyle/>
          <a:p>
            <a:pPr>
              <a:buNone/>
            </a:pPr>
            <a:r>
              <a:rPr lang="en-US" b="1" dirty="0" smtClean="0">
                <a:solidFill>
                  <a:srgbClr val="660033"/>
                </a:solidFill>
                <a:cs typeface="Times New Roman" pitchFamily="18" charset="0"/>
              </a:rPr>
              <a:t>Musculoskeletal Manifestations</a:t>
            </a:r>
            <a:r>
              <a:rPr lang="en-US" b="1" i="1" dirty="0" smtClean="0">
                <a:solidFill>
                  <a:srgbClr val="660033"/>
                </a:solidFill>
                <a:cs typeface="Times New Roman" pitchFamily="18" charset="0"/>
              </a:rPr>
              <a:t> </a:t>
            </a:r>
          </a:p>
          <a:p>
            <a:r>
              <a:rPr lang="en-US" dirty="0" err="1" smtClean="0">
                <a:cs typeface="Times New Roman" pitchFamily="18" charset="0"/>
              </a:rPr>
              <a:t>Polyarthralgias</a:t>
            </a:r>
            <a:r>
              <a:rPr lang="en-US" dirty="0" smtClean="0">
                <a:cs typeface="Times New Roman" pitchFamily="18" charset="0"/>
              </a:rPr>
              <a:t> and morning stiffness</a:t>
            </a:r>
          </a:p>
          <a:p>
            <a:pPr>
              <a:buNone/>
            </a:pPr>
            <a:r>
              <a:rPr lang="en-US" b="1" dirty="0" smtClean="0">
                <a:solidFill>
                  <a:srgbClr val="660033"/>
                </a:solidFill>
                <a:cs typeface="Times New Roman" pitchFamily="18" charset="0"/>
              </a:rPr>
              <a:t>Gastrointestinal Manifestations </a:t>
            </a:r>
          </a:p>
          <a:p>
            <a:r>
              <a:rPr lang="en-US" dirty="0" smtClean="0">
                <a:cs typeface="Times New Roman" pitchFamily="18" charset="0"/>
              </a:rPr>
              <a:t>Distal esophageal motor dysfunction</a:t>
            </a:r>
          </a:p>
          <a:p>
            <a:pPr>
              <a:buNone/>
            </a:pPr>
            <a:r>
              <a:rPr lang="en-US" b="1" dirty="0" smtClean="0">
                <a:solidFill>
                  <a:srgbClr val="660033"/>
                </a:solidFill>
                <a:cs typeface="Times New Roman" pitchFamily="18" charset="0"/>
              </a:rPr>
              <a:t>Cardiac Manifestations</a:t>
            </a:r>
            <a:endParaRPr lang="en-US" b="1" i="1" dirty="0" smtClean="0">
              <a:solidFill>
                <a:srgbClr val="660033"/>
              </a:solidFill>
              <a:cs typeface="Times New Roman" pitchFamily="18" charset="0"/>
            </a:endParaRPr>
          </a:p>
          <a:p>
            <a:r>
              <a:rPr lang="en-US" dirty="0" err="1" smtClean="0">
                <a:cs typeface="Times New Roman" pitchFamily="18" charset="0"/>
              </a:rPr>
              <a:t>Pericarditis</a:t>
            </a:r>
            <a:endParaRPr lang="en-IN" dirty="0" smtClean="0"/>
          </a:p>
          <a:p>
            <a:pPr>
              <a:buNone/>
            </a:pPr>
            <a:r>
              <a:rPr lang="en-US" b="1" dirty="0" smtClean="0">
                <a:solidFill>
                  <a:srgbClr val="660033"/>
                </a:solidFill>
                <a:cs typeface="Times New Roman" pitchFamily="18" charset="0"/>
              </a:rPr>
              <a:t>Pulmonary Manifestations</a:t>
            </a:r>
          </a:p>
          <a:p>
            <a:r>
              <a:rPr lang="en-US" sz="2800" dirty="0" smtClean="0">
                <a:cs typeface="Times New Roman" pitchFamily="18" charset="0"/>
              </a:rPr>
              <a:t>Pulmonary interstitial fibrosis </a:t>
            </a:r>
          </a:p>
          <a:p>
            <a:pPr>
              <a:lnSpc>
                <a:spcPct val="95000"/>
              </a:lnSpc>
              <a:spcBef>
                <a:spcPct val="10000"/>
              </a:spcBef>
              <a:buNone/>
            </a:pPr>
            <a:r>
              <a:rPr lang="en-US" b="1" dirty="0" smtClean="0">
                <a:solidFill>
                  <a:srgbClr val="660033"/>
                </a:solidFill>
                <a:cs typeface="Times New Roman" pitchFamily="18" charset="0"/>
              </a:rPr>
              <a:t>Renal Manifestations</a:t>
            </a:r>
            <a:endParaRPr lang="en-US" b="1" i="1" dirty="0" smtClean="0">
              <a:solidFill>
                <a:srgbClr val="660033"/>
              </a:solidFill>
              <a:cs typeface="Times New Roman" pitchFamily="18" charset="0"/>
            </a:endParaRPr>
          </a:p>
          <a:p>
            <a:pPr>
              <a:lnSpc>
                <a:spcPct val="95000"/>
              </a:lnSpc>
              <a:spcBef>
                <a:spcPct val="10000"/>
              </a:spcBef>
            </a:pPr>
            <a:r>
              <a:rPr lang="en-US" dirty="0" smtClean="0">
                <a:cs typeface="Times New Roman" pitchFamily="18" charset="0"/>
              </a:rPr>
              <a:t>Hypertensive </a:t>
            </a:r>
            <a:r>
              <a:rPr lang="en-US" dirty="0" err="1" smtClean="0">
                <a:cs typeface="Times New Roman" pitchFamily="18" charset="0"/>
              </a:rPr>
              <a:t>nephrosclerosis</a:t>
            </a:r>
            <a:r>
              <a:rPr lang="en-US" dirty="0" smtClean="0">
                <a:cs typeface="Times New Roman" pitchFamily="18" charset="0"/>
              </a:rPr>
              <a:t> </a:t>
            </a:r>
          </a:p>
          <a:p>
            <a:pPr>
              <a:lnSpc>
                <a:spcPct val="95000"/>
              </a:lnSpc>
              <a:spcBef>
                <a:spcPct val="10000"/>
              </a:spcBef>
            </a:pPr>
            <a:r>
              <a:rPr lang="en-US" dirty="0" err="1" smtClean="0">
                <a:cs typeface="Times New Roman" pitchFamily="18" charset="0"/>
              </a:rPr>
              <a:t>Mucinoid</a:t>
            </a:r>
            <a:r>
              <a:rPr lang="en-US" dirty="0" smtClean="0">
                <a:cs typeface="Times New Roman" pitchFamily="18" charset="0"/>
              </a:rPr>
              <a:t> hyperplasia and </a:t>
            </a:r>
          </a:p>
          <a:p>
            <a:endParaRPr lang="en-IN" dirty="0" smtClean="0"/>
          </a:p>
          <a:p>
            <a:endParaRPr lang="en-US" dirty="0" smtClean="0">
              <a:cs typeface="Times New Roman" pitchFamily="18" charset="0"/>
            </a:endParaRPr>
          </a:p>
          <a:p>
            <a:endParaRPr lang="en-IN" dirty="0"/>
          </a:p>
        </p:txBody>
      </p:sp>
    </p:spTree>
    <p:extLst>
      <p:ext uri="{BB962C8B-B14F-4D97-AF65-F5344CB8AC3E}">
        <p14:creationId xmlns:p14="http://schemas.microsoft.com/office/powerpoint/2010/main" val="3645134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89448515"/>
              </p:ext>
            </p:extLst>
          </p:nvPr>
        </p:nvGraphicFramePr>
        <p:xfrm>
          <a:off x="500034" y="304799"/>
          <a:ext cx="8229600" cy="6338912"/>
        </p:xfrm>
        <a:graphic>
          <a:graphicData uri="http://schemas.openxmlformats.org/drawingml/2006/table">
            <a:tbl>
              <a:tblPr firstRow="1" bandRow="1">
                <a:tableStyleId>{22838BEF-8BB2-4498-84A7-C5851F593DF1}</a:tableStyleId>
              </a:tblPr>
              <a:tblGrid>
                <a:gridCol w="2643206"/>
                <a:gridCol w="2843194"/>
                <a:gridCol w="2743200"/>
              </a:tblGrid>
              <a:tr h="502433">
                <a:tc>
                  <a:txBody>
                    <a:bodyPr/>
                    <a:lstStyle/>
                    <a:p>
                      <a:pPr algn="ctr"/>
                      <a:endParaRPr lang="en-IN"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dirty="0" smtClean="0">
                          <a:solidFill>
                            <a:srgbClr val="FF0000"/>
                          </a:solidFill>
                        </a:rPr>
                        <a:t>INNATE IMMUNITY</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dirty="0" smtClean="0">
                          <a:solidFill>
                            <a:srgbClr val="FF0000"/>
                          </a:solidFill>
                        </a:rPr>
                        <a:t>ACQUIRED IMMUNITY</a:t>
                      </a:r>
                      <a:endParaRPr lang="en-IN" b="1" dirty="0" smtClean="0">
                        <a:solidFill>
                          <a:srgbClr val="FF0000"/>
                        </a:solidFill>
                      </a:endParaRPr>
                    </a:p>
                  </a:txBody>
                  <a:tcPr/>
                </a:tc>
              </a:tr>
              <a:tr h="1238875">
                <a:tc>
                  <a:txBody>
                    <a:bodyPr/>
                    <a:lstStyle/>
                    <a:p>
                      <a:pPr algn="ctr"/>
                      <a:r>
                        <a:rPr lang="en-US" dirty="0" smtClean="0">
                          <a:solidFill>
                            <a:srgbClr val="FF0000"/>
                          </a:solidFill>
                        </a:rPr>
                        <a:t>Immunity</a:t>
                      </a:r>
                      <a:endParaRPr lang="en-IN" dirty="0">
                        <a:solidFill>
                          <a:srgbClr val="FF0000"/>
                        </a:solidFill>
                      </a:endParaRPr>
                    </a:p>
                  </a:txBody>
                  <a:tcPr/>
                </a:tc>
                <a:tc>
                  <a:txBody>
                    <a:bodyPr/>
                    <a:lstStyle/>
                    <a:p>
                      <a:pPr algn="ctr"/>
                      <a:r>
                        <a:rPr lang="en-US" dirty="0" smtClean="0"/>
                        <a:t>Immediately</a:t>
                      </a:r>
                      <a:endParaRPr lang="en-IN" dirty="0"/>
                    </a:p>
                  </a:txBody>
                  <a:tcPr/>
                </a:tc>
                <a:tc>
                  <a:txBody>
                    <a:bodyPr/>
                    <a:lstStyle/>
                    <a:p>
                      <a:pPr algn="ctr"/>
                      <a:r>
                        <a:rPr lang="en-US" dirty="0" smtClean="0"/>
                        <a:t>Only after a lag period (time required for generation of antibodies)</a:t>
                      </a:r>
                      <a:endParaRPr lang="en-IN" dirty="0"/>
                    </a:p>
                  </a:txBody>
                  <a:tcPr/>
                </a:tc>
              </a:tr>
              <a:tr h="502433">
                <a:tc>
                  <a:txBody>
                    <a:bodyPr/>
                    <a:lstStyle/>
                    <a:p>
                      <a:pPr algn="ctr"/>
                      <a:r>
                        <a:rPr lang="en-US" dirty="0" smtClean="0">
                          <a:solidFill>
                            <a:srgbClr val="FF0000"/>
                          </a:solidFill>
                        </a:rPr>
                        <a:t>Protection</a:t>
                      </a:r>
                      <a:endParaRPr lang="en-IN" dirty="0">
                        <a:solidFill>
                          <a:srgbClr val="FF0000"/>
                        </a:solidFill>
                      </a:endParaRPr>
                    </a:p>
                  </a:txBody>
                  <a:tcPr/>
                </a:tc>
                <a:tc>
                  <a:txBody>
                    <a:bodyPr/>
                    <a:lstStyle/>
                    <a:p>
                      <a:pPr algn="ctr"/>
                      <a:r>
                        <a:rPr lang="en-US" dirty="0" smtClean="0"/>
                        <a:t>Transient and less effective</a:t>
                      </a:r>
                      <a:endParaRPr lang="en-IN" dirty="0"/>
                    </a:p>
                  </a:txBody>
                  <a:tcPr/>
                </a:tc>
                <a:tc>
                  <a:txBody>
                    <a:bodyPr/>
                    <a:lstStyle/>
                    <a:p>
                      <a:pPr algn="ctr"/>
                      <a:r>
                        <a:rPr lang="en-US" dirty="0" smtClean="0"/>
                        <a:t>More effective </a:t>
                      </a:r>
                      <a:endParaRPr lang="en-IN" dirty="0"/>
                    </a:p>
                  </a:txBody>
                  <a:tcPr/>
                </a:tc>
              </a:tr>
              <a:tr h="502433">
                <a:tc>
                  <a:txBody>
                    <a:bodyPr/>
                    <a:lstStyle/>
                    <a:p>
                      <a:pPr algn="ctr"/>
                      <a:r>
                        <a:rPr lang="en-US" dirty="0" smtClean="0">
                          <a:solidFill>
                            <a:srgbClr val="FF0000"/>
                          </a:solidFill>
                        </a:rPr>
                        <a:t>Immunological memory</a:t>
                      </a:r>
                      <a:endParaRPr lang="en-IN" dirty="0">
                        <a:solidFill>
                          <a:srgbClr val="FF0000"/>
                        </a:solidFill>
                      </a:endParaRPr>
                    </a:p>
                  </a:txBody>
                  <a:tcPr/>
                </a:tc>
                <a:tc>
                  <a:txBody>
                    <a:bodyPr/>
                    <a:lstStyle/>
                    <a:p>
                      <a:pPr algn="ctr"/>
                      <a:r>
                        <a:rPr lang="en-US" dirty="0" smtClean="0"/>
                        <a:t>Absent</a:t>
                      </a:r>
                      <a:r>
                        <a:rPr lang="en-US" baseline="0" dirty="0" smtClean="0"/>
                        <a:t> </a:t>
                      </a:r>
                      <a:endParaRPr lang="en-IN" dirty="0"/>
                    </a:p>
                  </a:txBody>
                  <a:tcPr/>
                </a:tc>
                <a:tc>
                  <a:txBody>
                    <a:bodyPr/>
                    <a:lstStyle/>
                    <a:p>
                      <a:pPr algn="ctr"/>
                      <a:r>
                        <a:rPr lang="en-US" dirty="0" smtClean="0"/>
                        <a:t>Present</a:t>
                      </a:r>
                      <a:endParaRPr lang="en-IN" dirty="0"/>
                    </a:p>
                  </a:txBody>
                  <a:tcPr/>
                </a:tc>
              </a:tr>
              <a:tr h="1238875">
                <a:tc>
                  <a:txBody>
                    <a:bodyPr/>
                    <a:lstStyle/>
                    <a:p>
                      <a:pPr algn="ctr"/>
                      <a:r>
                        <a:rPr lang="en-IN" dirty="0" smtClean="0">
                          <a:solidFill>
                            <a:srgbClr val="FF0000"/>
                          </a:solidFill>
                        </a:rPr>
                        <a:t>Antigen recognition</a:t>
                      </a:r>
                      <a:endParaRPr lang="en-IN" dirty="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dirty="0" smtClean="0"/>
                        <a:t>Does not possess same antigen-specific recognition</a:t>
                      </a:r>
                    </a:p>
                  </a:txBody>
                  <a:tcPr/>
                </a:tc>
                <a:tc>
                  <a:txBody>
                    <a:bodyPr/>
                    <a:lstStyle/>
                    <a:p>
                      <a:pPr algn="ctr"/>
                      <a:r>
                        <a:rPr lang="en-IN" dirty="0" smtClean="0"/>
                        <a:t>High specificity for a particular pathogen</a:t>
                      </a:r>
                      <a:endParaRPr lang="en-IN" dirty="0"/>
                    </a:p>
                  </a:txBody>
                  <a:tcPr/>
                </a:tc>
              </a:tr>
              <a:tr h="2353863">
                <a:tc>
                  <a:txBody>
                    <a:bodyPr/>
                    <a:lstStyle/>
                    <a:p>
                      <a:pPr algn="ctr"/>
                      <a:r>
                        <a:rPr lang="en-IN" dirty="0" smtClean="0">
                          <a:solidFill>
                            <a:srgbClr val="FF0000"/>
                          </a:solidFill>
                        </a:rPr>
                        <a:t>Major constituents </a:t>
                      </a:r>
                      <a:endParaRPr lang="en-IN" dirty="0">
                        <a:solidFill>
                          <a:srgbClr val="FF0000"/>
                        </a:solidFill>
                      </a:endParaRPr>
                    </a:p>
                  </a:txBody>
                  <a:tcPr/>
                </a:tc>
                <a:tc>
                  <a:txBody>
                    <a:bodyPr/>
                    <a:lstStyle/>
                    <a:p>
                      <a:pPr algn="ctr">
                        <a:buNone/>
                      </a:pPr>
                      <a:r>
                        <a:rPr lang="en-IN" dirty="0" smtClean="0"/>
                        <a:t>Cellular components</a:t>
                      </a:r>
                    </a:p>
                    <a:p>
                      <a:pPr algn="ctr">
                        <a:buFontTx/>
                        <a:buNone/>
                      </a:pPr>
                      <a:r>
                        <a:rPr lang="en-IN" dirty="0" smtClean="0"/>
                        <a:t>    -  Phagocytes, </a:t>
                      </a:r>
                    </a:p>
                    <a:p>
                      <a:pPr algn="ctr">
                        <a:buFontTx/>
                        <a:buNone/>
                      </a:pPr>
                      <a:r>
                        <a:rPr lang="en-IN" dirty="0" smtClean="0"/>
                        <a:t>    -</a:t>
                      </a:r>
                      <a:r>
                        <a:rPr lang="en-IN" baseline="0" dirty="0" smtClean="0"/>
                        <a:t>  N</a:t>
                      </a:r>
                      <a:r>
                        <a:rPr lang="en-IN" dirty="0" smtClean="0"/>
                        <a:t>atural killer cells</a:t>
                      </a:r>
                    </a:p>
                    <a:p>
                      <a:pPr algn="ctr">
                        <a:buNone/>
                      </a:pPr>
                      <a:r>
                        <a:rPr lang="en-IN" dirty="0" smtClean="0"/>
                        <a:t>Molecular component </a:t>
                      </a:r>
                      <a:r>
                        <a:rPr lang="en-IN" baseline="0" dirty="0" smtClean="0"/>
                        <a:t>     </a:t>
                      </a:r>
                    </a:p>
                    <a:p>
                      <a:pPr algn="ctr">
                        <a:buNone/>
                      </a:pPr>
                      <a:r>
                        <a:rPr lang="en-IN" baseline="0" dirty="0" smtClean="0"/>
                        <a:t>    - C</a:t>
                      </a:r>
                      <a:r>
                        <a:rPr lang="en-IN" dirty="0" smtClean="0"/>
                        <a:t>omplement cascade  </a:t>
                      </a:r>
                    </a:p>
                    <a:p>
                      <a:pPr algn="ctr">
                        <a:buNone/>
                      </a:pPr>
                      <a:r>
                        <a:rPr lang="en-IN" dirty="0" smtClean="0"/>
                        <a:t>    - Cytokines</a:t>
                      </a:r>
                    </a:p>
                  </a:txBody>
                  <a:tcPr/>
                </a:tc>
                <a:tc>
                  <a:txBody>
                    <a:bodyPr/>
                    <a:lstStyle/>
                    <a:p>
                      <a:pPr algn="ctr">
                        <a:buFontTx/>
                        <a:buNone/>
                      </a:pPr>
                      <a:endParaRPr lang="en-IN" dirty="0" smtClean="0"/>
                    </a:p>
                    <a:p>
                      <a:pPr algn="ctr">
                        <a:buFontTx/>
                        <a:buNone/>
                      </a:pPr>
                      <a:r>
                        <a:rPr lang="en-IN" dirty="0" smtClean="0"/>
                        <a:t> - Lymphocytes</a:t>
                      </a:r>
                    </a:p>
                    <a:p>
                      <a:pPr algn="ctr">
                        <a:buFontTx/>
                        <a:buNone/>
                      </a:pPr>
                      <a:r>
                        <a:rPr lang="en-IN" dirty="0" smtClean="0"/>
                        <a:t> -</a:t>
                      </a:r>
                      <a:r>
                        <a:rPr lang="en-IN" baseline="0" dirty="0" smtClean="0"/>
                        <a:t> </a:t>
                      </a:r>
                      <a:r>
                        <a:rPr lang="en-IN" dirty="0" smtClean="0"/>
                        <a:t>Plasma cells</a:t>
                      </a:r>
                      <a:endParaRPr lang="en-IN" dirty="0"/>
                    </a:p>
                  </a:txBody>
                  <a:tcPr/>
                </a:tc>
              </a:tr>
            </a:tbl>
          </a:graphicData>
        </a:graphic>
      </p:graphicFrame>
    </p:spTree>
    <p:extLst>
      <p:ext uri="{BB962C8B-B14F-4D97-AF65-F5344CB8AC3E}">
        <p14:creationId xmlns:p14="http://schemas.microsoft.com/office/powerpoint/2010/main" val="4157381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00108"/>
            <a:ext cx="8229600" cy="5317814"/>
          </a:xfrm>
        </p:spPr>
        <p:txBody>
          <a:bodyPr>
            <a:normAutofit/>
          </a:bodyPr>
          <a:lstStyle/>
          <a:p>
            <a:pPr>
              <a:buNone/>
            </a:pPr>
            <a:r>
              <a:rPr lang="en-US" b="1" dirty="0" smtClean="0">
                <a:solidFill>
                  <a:srgbClr val="660033"/>
                </a:solidFill>
                <a:cs typeface="Times New Roman" pitchFamily="18" charset="0"/>
              </a:rPr>
              <a:t>Laboratory Evaluation</a:t>
            </a:r>
          </a:p>
          <a:p>
            <a:pPr>
              <a:buNone/>
            </a:pPr>
            <a:endParaRPr lang="en-US" b="1" dirty="0" smtClean="0">
              <a:solidFill>
                <a:srgbClr val="660033"/>
              </a:solidFill>
              <a:cs typeface="Times New Roman" pitchFamily="18" charset="0"/>
            </a:endParaRPr>
          </a:p>
          <a:p>
            <a:r>
              <a:rPr lang="en-US" dirty="0" smtClean="0">
                <a:cs typeface="Times New Roman" pitchFamily="18" charset="0"/>
              </a:rPr>
              <a:t>ANAs - 90% of scleroderma patients</a:t>
            </a:r>
          </a:p>
          <a:p>
            <a:endParaRPr lang="en-US" dirty="0" smtClean="0">
              <a:cs typeface="Times New Roman" pitchFamily="18" charset="0"/>
            </a:endParaRPr>
          </a:p>
          <a:p>
            <a:r>
              <a:rPr lang="en-US" dirty="0" smtClean="0">
                <a:cs typeface="Times New Roman" pitchFamily="18" charset="0"/>
              </a:rPr>
              <a:t>Most common antibody - </a:t>
            </a:r>
            <a:r>
              <a:rPr lang="en-US" dirty="0" smtClean="0">
                <a:solidFill>
                  <a:srgbClr val="002060"/>
                </a:solidFill>
                <a:cs typeface="Times New Roman" pitchFamily="18" charset="0"/>
              </a:rPr>
              <a:t>Anti-ribonucleic acid (RNA)polymerase III</a:t>
            </a:r>
          </a:p>
          <a:p>
            <a:r>
              <a:rPr lang="en-US" dirty="0" smtClean="0">
                <a:cs typeface="Times New Roman" pitchFamily="18" charset="0"/>
              </a:rPr>
              <a:t>Anemia</a:t>
            </a:r>
          </a:p>
          <a:p>
            <a:endParaRPr lang="en-US" dirty="0" smtClean="0">
              <a:cs typeface="Times New Roman" pitchFamily="18" charset="0"/>
            </a:endParaRPr>
          </a:p>
          <a:p>
            <a:r>
              <a:rPr lang="en-US" dirty="0" smtClean="0">
                <a:cs typeface="Times New Roman" pitchFamily="18" charset="0"/>
              </a:rPr>
              <a:t>Elevated ESR &amp; </a:t>
            </a:r>
            <a:r>
              <a:rPr lang="en-US" dirty="0" err="1" smtClean="0">
                <a:cs typeface="Times New Roman" pitchFamily="18" charset="0"/>
              </a:rPr>
              <a:t>hypergammaglobulinemia</a:t>
            </a:r>
            <a:endParaRPr lang="en-US" dirty="0" smtClean="0">
              <a:cs typeface="Times New Roman" pitchFamily="18" charset="0"/>
            </a:endParaRPr>
          </a:p>
          <a:p>
            <a:endParaRPr lang="en-IN" dirty="0"/>
          </a:p>
        </p:txBody>
      </p:sp>
    </p:spTree>
    <p:extLst>
      <p:ext uri="{BB962C8B-B14F-4D97-AF65-F5344CB8AC3E}">
        <p14:creationId xmlns:p14="http://schemas.microsoft.com/office/powerpoint/2010/main" val="35633433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58200" cy="5943600"/>
          </a:xfrm>
        </p:spPr>
        <p:txBody>
          <a:bodyPr>
            <a:normAutofit fontScale="92500"/>
          </a:bodyPr>
          <a:lstStyle/>
          <a:p>
            <a:pPr algn="just">
              <a:buNone/>
            </a:pPr>
            <a:r>
              <a:rPr lang="en-US" b="1" dirty="0" smtClean="0">
                <a:solidFill>
                  <a:srgbClr val="660033"/>
                </a:solidFill>
                <a:cs typeface="Times New Roman" pitchFamily="18" charset="0"/>
              </a:rPr>
              <a:t>Treatment</a:t>
            </a:r>
          </a:p>
          <a:p>
            <a:pPr algn="just"/>
            <a:r>
              <a:rPr lang="en-US" dirty="0" smtClean="0">
                <a:cs typeface="Times New Roman" pitchFamily="18" charset="0"/>
              </a:rPr>
              <a:t>D-</a:t>
            </a:r>
            <a:r>
              <a:rPr lang="en-US" dirty="0" err="1" smtClean="0">
                <a:cs typeface="Times New Roman" pitchFamily="18" charset="0"/>
              </a:rPr>
              <a:t>penicillamine</a:t>
            </a:r>
            <a:endParaRPr lang="en-US" dirty="0" smtClean="0">
              <a:cs typeface="Times New Roman" pitchFamily="18" charset="0"/>
            </a:endParaRPr>
          </a:p>
          <a:p>
            <a:pPr algn="just"/>
            <a:r>
              <a:rPr lang="en-US" dirty="0" smtClean="0">
                <a:cs typeface="Times New Roman" pitchFamily="18" charset="0"/>
              </a:rPr>
              <a:t>This drug has two mechanisms of action: </a:t>
            </a:r>
          </a:p>
          <a:p>
            <a:pPr algn="just">
              <a:buNone/>
            </a:pPr>
            <a:r>
              <a:rPr lang="en-US" dirty="0" smtClean="0">
                <a:cs typeface="Times New Roman" pitchFamily="18" charset="0"/>
              </a:rPr>
              <a:t>		- Interference with cross-linking of collagen and</a:t>
            </a:r>
          </a:p>
          <a:p>
            <a:pPr algn="just">
              <a:buNone/>
            </a:pPr>
            <a:r>
              <a:rPr lang="en-US" dirty="0" smtClean="0">
                <a:cs typeface="Times New Roman" pitchFamily="18" charset="0"/>
              </a:rPr>
              <a:t>		- Immunosuppression </a:t>
            </a:r>
          </a:p>
          <a:p>
            <a:pPr algn="just">
              <a:buNone/>
            </a:pPr>
            <a:endParaRPr lang="en-US" dirty="0" smtClean="0">
              <a:cs typeface="Times New Roman" pitchFamily="18" charset="0"/>
            </a:endParaRPr>
          </a:p>
          <a:p>
            <a:pPr algn="just"/>
            <a:r>
              <a:rPr lang="en-US" dirty="0" err="1" smtClean="0">
                <a:cs typeface="Times New Roman" pitchFamily="18" charset="0"/>
              </a:rPr>
              <a:t>Nifedipine</a:t>
            </a:r>
            <a:r>
              <a:rPr lang="en-US" dirty="0" smtClean="0">
                <a:cs typeface="Times New Roman" pitchFamily="18" charset="0"/>
              </a:rPr>
              <a:t> (calcium channel blocker) - in managing Raynaud’s phenomenon</a:t>
            </a:r>
          </a:p>
          <a:p>
            <a:pPr algn="just"/>
            <a:endParaRPr lang="en-US" dirty="0" smtClean="0">
              <a:cs typeface="Times New Roman" pitchFamily="18" charset="0"/>
            </a:endParaRPr>
          </a:p>
          <a:p>
            <a:pPr algn="just"/>
            <a:r>
              <a:rPr lang="en-US" dirty="0" smtClean="0">
                <a:cs typeface="Times New Roman" pitchFamily="18" charset="0"/>
              </a:rPr>
              <a:t>Extracorporeal </a:t>
            </a:r>
            <a:r>
              <a:rPr lang="en-US" dirty="0" err="1" smtClean="0">
                <a:cs typeface="Times New Roman" pitchFamily="18" charset="0"/>
              </a:rPr>
              <a:t>photochemotherapy</a:t>
            </a:r>
            <a:r>
              <a:rPr lang="en-US" dirty="0" smtClean="0">
                <a:cs typeface="Times New Roman" pitchFamily="18" charset="0"/>
              </a:rPr>
              <a:t> - in reversing cutaneous sclerosis (early stages)</a:t>
            </a:r>
          </a:p>
          <a:p>
            <a:pPr algn="just"/>
            <a:endParaRPr lang="en-IN" dirty="0"/>
          </a:p>
        </p:txBody>
      </p:sp>
    </p:spTree>
    <p:extLst>
      <p:ext uri="{BB962C8B-B14F-4D97-AF65-F5344CB8AC3E}">
        <p14:creationId xmlns:p14="http://schemas.microsoft.com/office/powerpoint/2010/main" val="33008217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457200"/>
            <a:ext cx="8715436" cy="6115072"/>
          </a:xfrm>
        </p:spPr>
        <p:txBody>
          <a:bodyPr>
            <a:normAutofit fontScale="92500" lnSpcReduction="10000"/>
          </a:bodyPr>
          <a:lstStyle/>
          <a:p>
            <a:pPr algn="just">
              <a:buNone/>
            </a:pPr>
            <a:r>
              <a:rPr lang="en-US" b="1" dirty="0" smtClean="0">
                <a:solidFill>
                  <a:srgbClr val="660033"/>
                </a:solidFill>
                <a:cs typeface="Times New Roman" pitchFamily="18" charset="0"/>
              </a:rPr>
              <a:t>Dental management</a:t>
            </a:r>
          </a:p>
          <a:p>
            <a:pPr algn="just"/>
            <a:r>
              <a:rPr lang="en-US" dirty="0" smtClean="0">
                <a:cs typeface="Times New Roman" pitchFamily="18" charset="0"/>
              </a:rPr>
              <a:t>The most common problem in the dental treatment - physical limitation caused by the narrowing of the oral aperture and rigidity of the tongue</a:t>
            </a:r>
          </a:p>
          <a:p>
            <a:pPr algn="just"/>
            <a:r>
              <a:rPr lang="en-US" dirty="0" smtClean="0">
                <a:cs typeface="Times New Roman" pitchFamily="18" charset="0"/>
              </a:rPr>
              <a:t>Procedures in the posterior portions of the mouth become difficult</a:t>
            </a:r>
          </a:p>
          <a:p>
            <a:pPr algn="just"/>
            <a:r>
              <a:rPr lang="en-US" dirty="0" smtClean="0">
                <a:cs typeface="Times New Roman" pitchFamily="18" charset="0"/>
              </a:rPr>
              <a:t>Oral opening may be increased </a:t>
            </a:r>
          </a:p>
          <a:p>
            <a:pPr algn="just">
              <a:buNone/>
            </a:pPr>
            <a:r>
              <a:rPr lang="en-US" dirty="0" smtClean="0">
                <a:cs typeface="Times New Roman" pitchFamily="18" charset="0"/>
              </a:rPr>
              <a:t>			- an average of 5 mm by </a:t>
            </a:r>
            <a:r>
              <a:rPr lang="en-US" dirty="0" smtClean="0">
                <a:solidFill>
                  <a:srgbClr val="002060"/>
                </a:solidFill>
                <a:cs typeface="Times New Roman" pitchFamily="18" charset="0"/>
              </a:rPr>
              <a:t>stretching exercises</a:t>
            </a:r>
          </a:p>
          <a:p>
            <a:pPr algn="just">
              <a:buNone/>
            </a:pPr>
            <a:r>
              <a:rPr lang="en-US" dirty="0" smtClean="0">
                <a:cs typeface="Times New Roman" pitchFamily="18" charset="0"/>
              </a:rPr>
              <a:t>			- Increasing number of </a:t>
            </a:r>
            <a:r>
              <a:rPr lang="en-US" dirty="0" smtClean="0">
                <a:solidFill>
                  <a:srgbClr val="002060"/>
                </a:solidFill>
                <a:cs typeface="Times New Roman" pitchFamily="18" charset="0"/>
              </a:rPr>
              <a:t>tongue blades </a:t>
            </a:r>
            <a:r>
              <a:rPr lang="en-US" dirty="0" smtClean="0">
                <a:cs typeface="Times New Roman" pitchFamily="18" charset="0"/>
              </a:rPr>
              <a:t>between posterior teeth</a:t>
            </a:r>
          </a:p>
          <a:p>
            <a:pPr algn="just">
              <a:buNone/>
            </a:pPr>
            <a:r>
              <a:rPr lang="en-US" dirty="0" smtClean="0">
                <a:cs typeface="Times New Roman" pitchFamily="18" charset="0"/>
              </a:rPr>
              <a:t>			- </a:t>
            </a:r>
            <a:r>
              <a:rPr lang="en-US" dirty="0" smtClean="0">
                <a:solidFill>
                  <a:srgbClr val="002060"/>
                </a:solidFill>
                <a:cs typeface="Times New Roman" pitchFamily="18" charset="0"/>
              </a:rPr>
              <a:t>Mechanical devices</a:t>
            </a:r>
          </a:p>
          <a:p>
            <a:pPr algn="just">
              <a:buNone/>
            </a:pPr>
            <a:r>
              <a:rPr lang="en-US" dirty="0" smtClean="0">
                <a:cs typeface="Times New Roman" pitchFamily="18" charset="0"/>
              </a:rPr>
              <a:t>			- Bilateral </a:t>
            </a:r>
            <a:r>
              <a:rPr lang="en-US" dirty="0" err="1" smtClean="0">
                <a:solidFill>
                  <a:srgbClr val="002060"/>
                </a:solidFill>
                <a:cs typeface="Times New Roman" pitchFamily="18" charset="0"/>
              </a:rPr>
              <a:t>commissurotomy</a:t>
            </a:r>
            <a:endParaRPr lang="en-IN" dirty="0">
              <a:solidFill>
                <a:srgbClr val="002060"/>
              </a:solidFill>
            </a:endParaRPr>
          </a:p>
        </p:txBody>
      </p:sp>
    </p:spTree>
    <p:extLst>
      <p:ext uri="{BB962C8B-B14F-4D97-AF65-F5344CB8AC3E}">
        <p14:creationId xmlns:p14="http://schemas.microsoft.com/office/powerpoint/2010/main" val="14309456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lstStyle/>
          <a:p>
            <a:pPr algn="ctr">
              <a:lnSpc>
                <a:spcPct val="95000"/>
              </a:lnSpc>
              <a:spcBef>
                <a:spcPct val="10000"/>
              </a:spcBef>
              <a:buNone/>
            </a:pPr>
            <a:endParaRPr lang="en-US" b="1" dirty="0" smtClean="0">
              <a:solidFill>
                <a:srgbClr val="660033"/>
              </a:solidFill>
              <a:cs typeface="Times New Roman" pitchFamily="18" charset="0"/>
            </a:endParaRPr>
          </a:p>
          <a:p>
            <a:pPr>
              <a:lnSpc>
                <a:spcPct val="95000"/>
              </a:lnSpc>
              <a:spcBef>
                <a:spcPct val="10000"/>
              </a:spcBef>
            </a:pPr>
            <a:r>
              <a:rPr lang="en-US" dirty="0" smtClean="0">
                <a:solidFill>
                  <a:srgbClr val="002060"/>
                </a:solidFill>
                <a:cs typeface="Times New Roman" pitchFamily="18" charset="0"/>
              </a:rPr>
              <a:t>Inflammation of synovial membrane</a:t>
            </a:r>
          </a:p>
          <a:p>
            <a:pPr>
              <a:lnSpc>
                <a:spcPct val="95000"/>
              </a:lnSpc>
              <a:spcBef>
                <a:spcPct val="10000"/>
              </a:spcBef>
              <a:buNone/>
            </a:pPr>
            <a:r>
              <a:rPr lang="en-US" dirty="0" smtClean="0">
                <a:cs typeface="Times New Roman" pitchFamily="18" charset="0"/>
              </a:rPr>
              <a:t> </a:t>
            </a:r>
          </a:p>
          <a:p>
            <a:pPr>
              <a:lnSpc>
                <a:spcPct val="95000"/>
              </a:lnSpc>
              <a:spcBef>
                <a:spcPct val="10000"/>
              </a:spcBef>
            </a:pPr>
            <a:r>
              <a:rPr lang="en-US" dirty="0" smtClean="0">
                <a:solidFill>
                  <a:srgbClr val="002060"/>
                </a:solidFill>
                <a:cs typeface="Times New Roman" pitchFamily="18" charset="0"/>
              </a:rPr>
              <a:t>Women</a:t>
            </a:r>
            <a:r>
              <a:rPr lang="en-US" dirty="0" smtClean="0">
                <a:cs typeface="Times New Roman" pitchFamily="18" charset="0"/>
              </a:rPr>
              <a:t> &gt; men</a:t>
            </a:r>
          </a:p>
          <a:p>
            <a:pPr>
              <a:lnSpc>
                <a:spcPct val="95000"/>
              </a:lnSpc>
              <a:spcBef>
                <a:spcPct val="10000"/>
              </a:spcBef>
            </a:pPr>
            <a:endParaRPr lang="en-US" dirty="0" smtClean="0">
              <a:cs typeface="Times New Roman" pitchFamily="18" charset="0"/>
            </a:endParaRPr>
          </a:p>
          <a:p>
            <a:pPr>
              <a:lnSpc>
                <a:spcPct val="95000"/>
              </a:lnSpc>
              <a:spcBef>
                <a:spcPct val="10000"/>
              </a:spcBef>
            </a:pPr>
            <a:r>
              <a:rPr lang="en-US" dirty="0" smtClean="0">
                <a:cs typeface="Times New Roman" pitchFamily="18" charset="0"/>
              </a:rPr>
              <a:t>35 - 50 yrs</a:t>
            </a:r>
          </a:p>
          <a:p>
            <a:pPr>
              <a:lnSpc>
                <a:spcPct val="95000"/>
              </a:lnSpc>
              <a:spcBef>
                <a:spcPct val="10000"/>
              </a:spcBef>
            </a:pPr>
            <a:endParaRPr lang="en-US" dirty="0" smtClean="0">
              <a:cs typeface="Times New Roman" pitchFamily="18" charset="0"/>
            </a:endParaRPr>
          </a:p>
          <a:p>
            <a:r>
              <a:rPr lang="en-US" dirty="0" smtClean="0">
                <a:cs typeface="Times New Roman" pitchFamily="18" charset="0"/>
              </a:rPr>
              <a:t>Affects other organs, including muscles and hematopoietic system</a:t>
            </a:r>
          </a:p>
          <a:p>
            <a:endParaRPr lang="en-IN" dirty="0"/>
          </a:p>
        </p:txBody>
      </p:sp>
      <p:sp>
        <p:nvSpPr>
          <p:cNvPr id="2" name="Rectangle 1"/>
          <p:cNvSpPr/>
          <p:nvPr/>
        </p:nvSpPr>
        <p:spPr>
          <a:xfrm>
            <a:off x="1828800" y="152400"/>
            <a:ext cx="5410200" cy="735586"/>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gn="ctr">
              <a:lnSpc>
                <a:spcPct val="95000"/>
              </a:lnSpc>
              <a:spcBef>
                <a:spcPct val="10000"/>
              </a:spcBef>
              <a:buNone/>
            </a:pPr>
            <a:r>
              <a:rPr lang="en-US" sz="4400" b="1" dirty="0">
                <a:solidFill>
                  <a:srgbClr val="660033"/>
                </a:solidFill>
                <a:cs typeface="Times New Roman" pitchFamily="18" charset="0"/>
              </a:rPr>
              <a:t>Rheumatoid Arthritis</a:t>
            </a:r>
          </a:p>
        </p:txBody>
      </p:sp>
    </p:spTree>
    <p:extLst>
      <p:ext uri="{BB962C8B-B14F-4D97-AF65-F5344CB8AC3E}">
        <p14:creationId xmlns:p14="http://schemas.microsoft.com/office/powerpoint/2010/main" val="19900471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928670"/>
            <a:ext cx="8786874" cy="5715040"/>
          </a:xfrm>
        </p:spPr>
        <p:txBody>
          <a:bodyPr/>
          <a:lstStyle/>
          <a:p>
            <a:pPr>
              <a:buNone/>
            </a:pPr>
            <a:r>
              <a:rPr lang="en-US" b="1" dirty="0" smtClean="0">
                <a:solidFill>
                  <a:srgbClr val="660033"/>
                </a:solidFill>
                <a:cs typeface="Times New Roman" pitchFamily="18" charset="0"/>
              </a:rPr>
              <a:t>Subtypes</a:t>
            </a:r>
          </a:p>
          <a:p>
            <a:pPr>
              <a:buNone/>
            </a:pPr>
            <a:endParaRPr lang="en-US" b="1" dirty="0" smtClean="0">
              <a:solidFill>
                <a:srgbClr val="660033"/>
              </a:solidFill>
              <a:cs typeface="Times New Roman" pitchFamily="18" charset="0"/>
            </a:endParaRPr>
          </a:p>
          <a:p>
            <a:r>
              <a:rPr lang="en-US" b="1" dirty="0" err="1" smtClean="0">
                <a:solidFill>
                  <a:srgbClr val="FF0000"/>
                </a:solidFill>
                <a:cs typeface="Times New Roman" pitchFamily="18" charset="0"/>
              </a:rPr>
              <a:t>Felty’s</a:t>
            </a:r>
            <a:r>
              <a:rPr lang="en-US" b="1" dirty="0" smtClean="0">
                <a:solidFill>
                  <a:srgbClr val="FF0000"/>
                </a:solidFill>
                <a:cs typeface="Times New Roman" pitchFamily="18" charset="0"/>
              </a:rPr>
              <a:t> syndrome</a:t>
            </a:r>
          </a:p>
          <a:p>
            <a:r>
              <a:rPr lang="en-US" dirty="0" smtClean="0">
                <a:cs typeface="Times New Roman" pitchFamily="18" charset="0"/>
              </a:rPr>
              <a:t>In addition to usual manifestations, also have</a:t>
            </a:r>
          </a:p>
          <a:p>
            <a:pPr>
              <a:buNone/>
            </a:pPr>
            <a:r>
              <a:rPr lang="en-US" dirty="0" smtClean="0">
                <a:cs typeface="Times New Roman" pitchFamily="18" charset="0"/>
              </a:rPr>
              <a:t>			- </a:t>
            </a:r>
            <a:r>
              <a:rPr lang="en-US" dirty="0" err="1" smtClean="0">
                <a:cs typeface="Times New Roman" pitchFamily="18" charset="0"/>
              </a:rPr>
              <a:t>Splenomegaly</a:t>
            </a:r>
            <a:r>
              <a:rPr lang="en-US" dirty="0" smtClean="0">
                <a:cs typeface="Times New Roman" pitchFamily="18" charset="0"/>
              </a:rPr>
              <a:t> and </a:t>
            </a:r>
          </a:p>
          <a:p>
            <a:pPr>
              <a:buNone/>
            </a:pPr>
            <a:r>
              <a:rPr lang="en-US" dirty="0" smtClean="0">
                <a:cs typeface="Times New Roman" pitchFamily="18" charset="0"/>
              </a:rPr>
              <a:t>			- Leukopenia, with neutrophils showing 			the greatest decrease </a:t>
            </a:r>
          </a:p>
          <a:p>
            <a:r>
              <a:rPr lang="en-US" b="1" dirty="0" smtClean="0">
                <a:solidFill>
                  <a:srgbClr val="FF0000"/>
                </a:solidFill>
                <a:cs typeface="Times New Roman" pitchFamily="18" charset="0"/>
              </a:rPr>
              <a:t>Juvenile RA (Still’s disease)</a:t>
            </a:r>
          </a:p>
          <a:p>
            <a:endParaRPr lang="en-IN" b="1" dirty="0"/>
          </a:p>
        </p:txBody>
      </p:sp>
    </p:spTree>
    <p:extLst>
      <p:ext uri="{BB962C8B-B14F-4D97-AF65-F5344CB8AC3E}">
        <p14:creationId xmlns:p14="http://schemas.microsoft.com/office/powerpoint/2010/main" val="37057578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928670"/>
            <a:ext cx="8643998" cy="5715040"/>
          </a:xfrm>
        </p:spPr>
        <p:txBody>
          <a:bodyPr>
            <a:normAutofit lnSpcReduction="10000"/>
          </a:bodyPr>
          <a:lstStyle/>
          <a:p>
            <a:pPr>
              <a:buNone/>
            </a:pPr>
            <a:r>
              <a:rPr lang="en-US" b="1" dirty="0" smtClean="0">
                <a:solidFill>
                  <a:srgbClr val="660033"/>
                </a:solidFill>
                <a:cs typeface="Times New Roman" pitchFamily="18" charset="0"/>
              </a:rPr>
              <a:t>Etiopathogenesis</a:t>
            </a:r>
            <a:endParaRPr lang="en-US" dirty="0" smtClean="0">
              <a:solidFill>
                <a:srgbClr val="660033"/>
              </a:solidFill>
              <a:cs typeface="Times New Roman" pitchFamily="18" charset="0"/>
            </a:endParaRPr>
          </a:p>
          <a:p>
            <a:pPr>
              <a:buNone/>
            </a:pPr>
            <a:r>
              <a:rPr lang="en-US" b="1" dirty="0" smtClean="0">
                <a:solidFill>
                  <a:srgbClr val="660033"/>
                </a:solidFill>
                <a:cs typeface="Times New Roman" pitchFamily="18" charset="0"/>
              </a:rPr>
              <a:t>Genetic Factors</a:t>
            </a:r>
          </a:p>
          <a:p>
            <a:r>
              <a:rPr lang="en-US" dirty="0" smtClean="0">
                <a:solidFill>
                  <a:srgbClr val="002060"/>
                </a:solidFill>
                <a:cs typeface="Times New Roman" pitchFamily="18" charset="0"/>
              </a:rPr>
              <a:t>HLA-DR4</a:t>
            </a:r>
            <a:r>
              <a:rPr lang="en-US" dirty="0" smtClean="0">
                <a:cs typeface="Times New Roman" pitchFamily="18" charset="0"/>
              </a:rPr>
              <a:t> major </a:t>
            </a:r>
            <a:r>
              <a:rPr lang="en-US" dirty="0" err="1" smtClean="0">
                <a:cs typeface="Times New Roman" pitchFamily="18" charset="0"/>
              </a:rPr>
              <a:t>histocompatibility</a:t>
            </a:r>
            <a:r>
              <a:rPr lang="en-US" dirty="0" smtClean="0">
                <a:cs typeface="Times New Roman" pitchFamily="18" charset="0"/>
              </a:rPr>
              <a:t> complex in up to 70% of RA patients</a:t>
            </a:r>
          </a:p>
          <a:p>
            <a:pPr>
              <a:buNone/>
            </a:pPr>
            <a:r>
              <a:rPr lang="en-US" b="1" dirty="0" smtClean="0">
                <a:solidFill>
                  <a:srgbClr val="660033"/>
                </a:solidFill>
                <a:cs typeface="Times New Roman" pitchFamily="18" charset="0"/>
              </a:rPr>
              <a:t>Immune Factors</a:t>
            </a:r>
          </a:p>
          <a:p>
            <a:r>
              <a:rPr lang="en-US" dirty="0" smtClean="0">
                <a:solidFill>
                  <a:srgbClr val="002060"/>
                </a:solidFill>
                <a:cs typeface="Times New Roman" pitchFamily="18" charset="0"/>
              </a:rPr>
              <a:t>Sudden influx of T cells </a:t>
            </a:r>
            <a:r>
              <a:rPr lang="en-US" dirty="0" smtClean="0">
                <a:cs typeface="Times New Roman" pitchFamily="18" charset="0"/>
              </a:rPr>
              <a:t>into the affected joint(s) is followed by an increased number of macrophages and fibroblasts</a:t>
            </a:r>
          </a:p>
          <a:p>
            <a:pPr>
              <a:buNone/>
            </a:pPr>
            <a:r>
              <a:rPr lang="en-US" b="1" dirty="0" smtClean="0">
                <a:solidFill>
                  <a:srgbClr val="660033"/>
                </a:solidFill>
                <a:cs typeface="Times New Roman" pitchFamily="18" charset="0"/>
              </a:rPr>
              <a:t>Infectious Factors </a:t>
            </a:r>
          </a:p>
          <a:p>
            <a:r>
              <a:rPr lang="en-US" dirty="0" smtClean="0">
                <a:solidFill>
                  <a:srgbClr val="002060"/>
                </a:solidFill>
                <a:cs typeface="Times New Roman" pitchFamily="18" charset="0"/>
              </a:rPr>
              <a:t>Bacteria </a:t>
            </a:r>
            <a:r>
              <a:rPr lang="en-US" dirty="0" smtClean="0">
                <a:cs typeface="Times New Roman" pitchFamily="18" charset="0"/>
              </a:rPr>
              <a:t>(streptococci and </a:t>
            </a:r>
            <a:r>
              <a:rPr lang="en-US" i="1" dirty="0" err="1" smtClean="0">
                <a:cs typeface="Times New Roman" pitchFamily="18" charset="0"/>
              </a:rPr>
              <a:t>Mycoplasma</a:t>
            </a:r>
            <a:r>
              <a:rPr lang="en-US" i="1" dirty="0" smtClean="0">
                <a:cs typeface="Times New Roman" pitchFamily="18" charset="0"/>
              </a:rPr>
              <a:t>)</a:t>
            </a:r>
            <a:r>
              <a:rPr lang="en-US" dirty="0" smtClean="0">
                <a:cs typeface="Times New Roman" pitchFamily="18" charset="0"/>
              </a:rPr>
              <a:t>, </a:t>
            </a:r>
            <a:r>
              <a:rPr lang="en-US" dirty="0" smtClean="0">
                <a:solidFill>
                  <a:srgbClr val="002060"/>
                </a:solidFill>
                <a:cs typeface="Times New Roman" pitchFamily="18" charset="0"/>
              </a:rPr>
              <a:t>viruses </a:t>
            </a:r>
            <a:r>
              <a:rPr lang="en-US" dirty="0" smtClean="0">
                <a:cs typeface="Times New Roman" pitchFamily="18" charset="0"/>
              </a:rPr>
              <a:t>(Epstein-Barr virus) - cause the initial T-cell influx</a:t>
            </a:r>
          </a:p>
          <a:p>
            <a:endParaRPr lang="en-IN" dirty="0"/>
          </a:p>
        </p:txBody>
      </p:sp>
    </p:spTree>
    <p:extLst>
      <p:ext uri="{BB962C8B-B14F-4D97-AF65-F5344CB8AC3E}">
        <p14:creationId xmlns:p14="http://schemas.microsoft.com/office/powerpoint/2010/main" val="6958139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686800" cy="5943600"/>
          </a:xfrm>
        </p:spPr>
        <p:txBody>
          <a:bodyPr>
            <a:normAutofit fontScale="77500" lnSpcReduction="20000"/>
          </a:bodyPr>
          <a:lstStyle/>
          <a:p>
            <a:pPr algn="just">
              <a:lnSpc>
                <a:spcPct val="150000"/>
              </a:lnSpc>
              <a:buNone/>
            </a:pPr>
            <a:r>
              <a:rPr lang="en-US" b="1" dirty="0" smtClean="0">
                <a:solidFill>
                  <a:srgbClr val="660033"/>
                </a:solidFill>
                <a:cs typeface="Times New Roman" pitchFamily="18" charset="0"/>
              </a:rPr>
              <a:t>Clinical Manifestations</a:t>
            </a:r>
          </a:p>
          <a:p>
            <a:pPr algn="just">
              <a:lnSpc>
                <a:spcPct val="150000"/>
              </a:lnSpc>
            </a:pPr>
            <a:r>
              <a:rPr lang="en-US" dirty="0" smtClean="0">
                <a:cs typeface="Times New Roman" pitchFamily="18" charset="0"/>
              </a:rPr>
              <a:t>Initial symptom - nonspecific weakness and fatigue, which may precede joint symptoms by several months</a:t>
            </a:r>
          </a:p>
          <a:p>
            <a:pPr algn="just">
              <a:lnSpc>
                <a:spcPct val="150000"/>
              </a:lnSpc>
            </a:pPr>
            <a:r>
              <a:rPr lang="en-US" dirty="0" smtClean="0">
                <a:cs typeface="Times New Roman" pitchFamily="18" charset="0"/>
              </a:rPr>
              <a:t>Followed by symmetric </a:t>
            </a:r>
            <a:r>
              <a:rPr lang="en-US" dirty="0" err="1" smtClean="0">
                <a:cs typeface="Times New Roman" pitchFamily="18" charset="0"/>
              </a:rPr>
              <a:t>polyarthritis</a:t>
            </a:r>
            <a:r>
              <a:rPr lang="en-US" dirty="0" smtClean="0">
                <a:cs typeface="Times New Roman" pitchFamily="18" charset="0"/>
              </a:rPr>
              <a:t> characterized by a complaint of </a:t>
            </a:r>
            <a:r>
              <a:rPr lang="en-US" dirty="0" smtClean="0">
                <a:solidFill>
                  <a:srgbClr val="FF0000"/>
                </a:solidFill>
                <a:cs typeface="Times New Roman" pitchFamily="18" charset="0"/>
              </a:rPr>
              <a:t>stiffness</a:t>
            </a:r>
            <a:r>
              <a:rPr lang="en-US" dirty="0" smtClean="0">
                <a:cs typeface="Times New Roman" pitchFamily="18" charset="0"/>
              </a:rPr>
              <a:t> and a finding of a spindle-shaped </a:t>
            </a:r>
            <a:r>
              <a:rPr lang="en-US" dirty="0" smtClean="0">
                <a:solidFill>
                  <a:srgbClr val="FF0000"/>
                </a:solidFill>
                <a:cs typeface="Times New Roman" pitchFamily="18" charset="0"/>
              </a:rPr>
              <a:t>swelling of the involved joints</a:t>
            </a:r>
          </a:p>
          <a:p>
            <a:pPr algn="just">
              <a:lnSpc>
                <a:spcPct val="150000"/>
              </a:lnSpc>
            </a:pPr>
            <a:r>
              <a:rPr lang="en-US" dirty="0" smtClean="0">
                <a:cs typeface="Times New Roman" pitchFamily="18" charset="0"/>
              </a:rPr>
              <a:t>Proximal </a:t>
            </a:r>
            <a:r>
              <a:rPr lang="en-US" dirty="0" err="1" smtClean="0">
                <a:cs typeface="Times New Roman" pitchFamily="18" charset="0"/>
              </a:rPr>
              <a:t>interphalangeal</a:t>
            </a:r>
            <a:r>
              <a:rPr lang="en-US" dirty="0" smtClean="0">
                <a:cs typeface="Times New Roman" pitchFamily="18" charset="0"/>
              </a:rPr>
              <a:t> joints of the fingers &amp; </a:t>
            </a:r>
            <a:r>
              <a:rPr lang="en-US" dirty="0" err="1" smtClean="0">
                <a:cs typeface="Times New Roman" pitchFamily="18" charset="0"/>
              </a:rPr>
              <a:t>metacarpophalangeal</a:t>
            </a:r>
            <a:r>
              <a:rPr lang="en-US" dirty="0" smtClean="0">
                <a:cs typeface="Times New Roman" pitchFamily="18" charset="0"/>
              </a:rPr>
              <a:t> joints of hands are most commonly involved</a:t>
            </a:r>
          </a:p>
          <a:p>
            <a:pPr algn="just">
              <a:lnSpc>
                <a:spcPct val="150000"/>
              </a:lnSpc>
            </a:pPr>
            <a:r>
              <a:rPr lang="en-US" dirty="0" smtClean="0">
                <a:cs typeface="Times New Roman" pitchFamily="18" charset="0"/>
              </a:rPr>
              <a:t>Wrists, elbows, knees, &amp; ankles also are frequently affected</a:t>
            </a:r>
          </a:p>
          <a:p>
            <a:pPr algn="just">
              <a:lnSpc>
                <a:spcPct val="150000"/>
              </a:lnSpc>
            </a:pPr>
            <a:endParaRPr lang="en-IN" dirty="0"/>
          </a:p>
        </p:txBody>
      </p:sp>
    </p:spTree>
    <p:extLst>
      <p:ext uri="{BB962C8B-B14F-4D97-AF65-F5344CB8AC3E}">
        <p14:creationId xmlns:p14="http://schemas.microsoft.com/office/powerpoint/2010/main" val="34198474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0755" name="Text Box 3"/>
          <p:cNvSpPr txBox="1">
            <a:spLocks noChangeArrowheads="1"/>
          </p:cNvSpPr>
          <p:nvPr/>
        </p:nvSpPr>
        <p:spPr bwMode="auto">
          <a:xfrm>
            <a:off x="533400" y="457200"/>
            <a:ext cx="5715000" cy="579438"/>
          </a:xfrm>
          <a:prstGeom prst="rect">
            <a:avLst/>
          </a:prstGeom>
          <a:noFill/>
          <a:ln w="9525">
            <a:noFill/>
            <a:miter lim="800000"/>
            <a:headEnd/>
            <a:tailEnd/>
          </a:ln>
          <a:effectLst/>
        </p:spPr>
        <p:txBody>
          <a:bodyPr>
            <a:spAutoFit/>
          </a:bodyPr>
          <a:lstStyle/>
          <a:p>
            <a:pPr algn="ctr">
              <a:spcBef>
                <a:spcPct val="50000"/>
              </a:spcBef>
            </a:pPr>
            <a:endParaRPr lang="en-US" b="1">
              <a:solidFill>
                <a:srgbClr val="FF66CC"/>
              </a:solidFill>
            </a:endParaRPr>
          </a:p>
        </p:txBody>
      </p:sp>
      <p:grpSp>
        <p:nvGrpSpPr>
          <p:cNvPr id="2" name="Group 4"/>
          <p:cNvGrpSpPr>
            <a:grpSpLocks/>
          </p:cNvGrpSpPr>
          <p:nvPr/>
        </p:nvGrpSpPr>
        <p:grpSpPr bwMode="auto">
          <a:xfrm>
            <a:off x="642910" y="58738"/>
            <a:ext cx="7777186" cy="3227386"/>
            <a:chOff x="2160" y="37"/>
            <a:chExt cx="3504" cy="1403"/>
          </a:xfrm>
        </p:grpSpPr>
        <p:pic>
          <p:nvPicPr>
            <p:cNvPr id="970757" name="Picture 5"/>
            <p:cNvPicPr>
              <a:picLocks noChangeAspect="1" noChangeArrowheads="1"/>
            </p:cNvPicPr>
            <p:nvPr/>
          </p:nvPicPr>
          <p:blipFill>
            <a:blip/>
            <a:srcRect/>
            <a:stretch>
              <a:fillRect/>
            </a:stretch>
          </p:blipFill>
          <p:spPr bwMode="auto">
            <a:xfrm>
              <a:off x="2160" y="37"/>
              <a:ext cx="1728" cy="1403"/>
            </a:xfrm>
            <a:prstGeom prst="rect">
              <a:avLst/>
            </a:prstGeom>
            <a:noFill/>
            <a:ln w="9525">
              <a:noFill/>
              <a:miter lim="800000"/>
              <a:headEnd/>
              <a:tailEnd/>
            </a:ln>
            <a:effectLst/>
          </p:spPr>
        </p:pic>
        <p:pic>
          <p:nvPicPr>
            <p:cNvPr id="970758" name="Picture 6"/>
            <p:cNvPicPr>
              <a:picLocks noChangeAspect="1" noChangeArrowheads="1"/>
            </p:cNvPicPr>
            <p:nvPr/>
          </p:nvPicPr>
          <p:blipFill>
            <a:blip/>
            <a:srcRect/>
            <a:stretch>
              <a:fillRect/>
            </a:stretch>
          </p:blipFill>
          <p:spPr bwMode="auto">
            <a:xfrm>
              <a:off x="3936" y="48"/>
              <a:ext cx="1728" cy="1392"/>
            </a:xfrm>
            <a:prstGeom prst="rect">
              <a:avLst/>
            </a:prstGeom>
            <a:noFill/>
            <a:ln w="9525">
              <a:noFill/>
              <a:miter lim="800000"/>
              <a:headEnd/>
              <a:tailEnd/>
            </a:ln>
            <a:effectLst/>
          </p:spPr>
        </p:pic>
      </p:grpSp>
      <p:pic>
        <p:nvPicPr>
          <p:cNvPr id="970760" name="Picture 8"/>
          <p:cNvPicPr>
            <a:picLocks noChangeAspect="1" noChangeArrowheads="1"/>
          </p:cNvPicPr>
          <p:nvPr/>
        </p:nvPicPr>
        <p:blipFill>
          <a:blip/>
          <a:srcRect/>
          <a:stretch>
            <a:fillRect/>
          </a:stretch>
        </p:blipFill>
        <p:spPr bwMode="auto">
          <a:xfrm>
            <a:off x="2786050" y="3429000"/>
            <a:ext cx="3609979" cy="3228586"/>
          </a:xfrm>
          <a:prstGeom prst="rect">
            <a:avLst/>
          </a:prstGeom>
          <a:noFill/>
          <a:ln w="9525">
            <a:noFill/>
            <a:miter lim="800000"/>
            <a:headEnd/>
            <a:tailEnd/>
          </a:ln>
          <a:effectLst/>
        </p:spPr>
      </p:pic>
    </p:spTree>
    <p:extLst>
      <p:ext uri="{BB962C8B-B14F-4D97-AF65-F5344CB8AC3E}">
        <p14:creationId xmlns:p14="http://schemas.microsoft.com/office/powerpoint/2010/main" val="1975712056"/>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28670"/>
            <a:ext cx="8686800" cy="5395930"/>
          </a:xfrm>
        </p:spPr>
        <p:style>
          <a:lnRef idx="2">
            <a:schemeClr val="accent1"/>
          </a:lnRef>
          <a:fillRef idx="1">
            <a:schemeClr val="lt1"/>
          </a:fillRef>
          <a:effectRef idx="0">
            <a:schemeClr val="accent1"/>
          </a:effectRef>
          <a:fontRef idx="minor">
            <a:schemeClr val="dk1"/>
          </a:fontRef>
        </p:style>
        <p:txBody>
          <a:bodyPr>
            <a:normAutofit/>
          </a:bodyPr>
          <a:lstStyle/>
          <a:p>
            <a:pPr algn="just">
              <a:spcBef>
                <a:spcPct val="10000"/>
              </a:spcBef>
            </a:pPr>
            <a:r>
              <a:rPr lang="en-US" dirty="0" smtClean="0">
                <a:cs typeface="Times New Roman" pitchFamily="18" charset="0"/>
              </a:rPr>
              <a:t>All joints may be involved, including the TMJ and</a:t>
            </a:r>
          </a:p>
          <a:p>
            <a:pPr algn="just">
              <a:spcBef>
                <a:spcPct val="10000"/>
              </a:spcBef>
              <a:buNone/>
            </a:pPr>
            <a:r>
              <a:rPr lang="en-US" dirty="0" smtClean="0">
                <a:cs typeface="Times New Roman" pitchFamily="18" charset="0"/>
              </a:rPr>
              <a:t>	</a:t>
            </a:r>
            <a:r>
              <a:rPr lang="en-US" dirty="0" err="1" smtClean="0">
                <a:cs typeface="Times New Roman" pitchFamily="18" charset="0"/>
              </a:rPr>
              <a:t>cricoarytenoid</a:t>
            </a:r>
            <a:r>
              <a:rPr lang="en-US" dirty="0" smtClean="0">
                <a:cs typeface="Times New Roman" pitchFamily="18" charset="0"/>
              </a:rPr>
              <a:t> joint of the larynx </a:t>
            </a:r>
          </a:p>
          <a:p>
            <a:pPr algn="just">
              <a:spcBef>
                <a:spcPct val="10000"/>
              </a:spcBef>
            </a:pPr>
            <a:r>
              <a:rPr lang="en-US" dirty="0" smtClean="0">
                <a:cs typeface="Times New Roman" pitchFamily="18" charset="0"/>
              </a:rPr>
              <a:t>Joints - red, swollen, and warm</a:t>
            </a:r>
          </a:p>
          <a:p>
            <a:pPr algn="just">
              <a:spcBef>
                <a:spcPct val="10000"/>
              </a:spcBef>
            </a:pPr>
            <a:r>
              <a:rPr lang="en-US" dirty="0" smtClean="0">
                <a:cs typeface="Times New Roman" pitchFamily="18" charset="0"/>
              </a:rPr>
              <a:t>Muscle atrophy around the affected joint</a:t>
            </a:r>
          </a:p>
          <a:p>
            <a:pPr algn="just">
              <a:spcBef>
                <a:spcPct val="10000"/>
              </a:spcBef>
            </a:pPr>
            <a:r>
              <a:rPr lang="en-US" dirty="0" err="1" smtClean="0">
                <a:cs typeface="Times New Roman" pitchFamily="18" charset="0"/>
              </a:rPr>
              <a:t>Extracapsular</a:t>
            </a:r>
            <a:r>
              <a:rPr lang="en-US" dirty="0" smtClean="0">
                <a:cs typeface="Times New Roman" pitchFamily="18" charset="0"/>
              </a:rPr>
              <a:t> manifestations include </a:t>
            </a:r>
            <a:r>
              <a:rPr lang="en-US" dirty="0" smtClean="0">
                <a:solidFill>
                  <a:srgbClr val="FF0000"/>
                </a:solidFill>
                <a:cs typeface="Times New Roman" pitchFamily="18" charset="0"/>
              </a:rPr>
              <a:t>subcutaneous nodules </a:t>
            </a:r>
          </a:p>
          <a:p>
            <a:pPr algn="just">
              <a:spcBef>
                <a:spcPct val="10000"/>
              </a:spcBef>
            </a:pPr>
            <a:r>
              <a:rPr lang="en-US" dirty="0" smtClean="0">
                <a:cs typeface="Times New Roman" pitchFamily="18" charset="0"/>
              </a:rPr>
              <a:t>Enlargement of lymph nodes and spleen </a:t>
            </a:r>
          </a:p>
          <a:p>
            <a:pPr algn="just">
              <a:spcBef>
                <a:spcPct val="10000"/>
              </a:spcBef>
            </a:pPr>
            <a:r>
              <a:rPr lang="en-US" dirty="0" smtClean="0">
                <a:cs typeface="Times New Roman" pitchFamily="18" charset="0"/>
              </a:rPr>
              <a:t>Chronic skin ulcers from a diffuse </a:t>
            </a:r>
            <a:r>
              <a:rPr lang="en-US" dirty="0" err="1" smtClean="0">
                <a:cs typeface="Times New Roman" pitchFamily="18" charset="0"/>
              </a:rPr>
              <a:t>arteritis</a:t>
            </a:r>
            <a:r>
              <a:rPr lang="en-US" dirty="0" smtClean="0">
                <a:cs typeface="Times New Roman" pitchFamily="18" charset="0"/>
              </a:rPr>
              <a:t> </a:t>
            </a:r>
          </a:p>
          <a:p>
            <a:pPr algn="just">
              <a:spcBef>
                <a:spcPct val="10000"/>
              </a:spcBef>
            </a:pPr>
            <a:r>
              <a:rPr lang="en-US" dirty="0" smtClean="0">
                <a:cs typeface="Times New Roman" pitchFamily="18" charset="0"/>
              </a:rPr>
              <a:t>Pleural effusion &amp; </a:t>
            </a:r>
          </a:p>
          <a:p>
            <a:pPr algn="just">
              <a:spcBef>
                <a:spcPct val="10000"/>
              </a:spcBef>
            </a:pPr>
            <a:r>
              <a:rPr lang="en-US" dirty="0" smtClean="0">
                <a:cs typeface="Times New Roman" pitchFamily="18" charset="0"/>
              </a:rPr>
              <a:t>Pulmonary fibrosis</a:t>
            </a:r>
          </a:p>
          <a:p>
            <a:pPr algn="just"/>
            <a:endParaRPr lang="en-IN" dirty="0"/>
          </a:p>
        </p:txBody>
      </p:sp>
    </p:spTree>
    <p:extLst>
      <p:ext uri="{BB962C8B-B14F-4D97-AF65-F5344CB8AC3E}">
        <p14:creationId xmlns:p14="http://schemas.microsoft.com/office/powerpoint/2010/main" val="15136180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000108"/>
            <a:ext cx="8643998" cy="5500726"/>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a:lnSpc>
                <a:spcPct val="95000"/>
              </a:lnSpc>
              <a:spcBef>
                <a:spcPct val="15000"/>
              </a:spcBef>
              <a:buNone/>
            </a:pPr>
            <a:r>
              <a:rPr lang="en-US" b="1" dirty="0" smtClean="0">
                <a:solidFill>
                  <a:srgbClr val="660033"/>
                </a:solidFill>
                <a:cs typeface="Times New Roman" pitchFamily="18" charset="0"/>
              </a:rPr>
              <a:t>TMJ changes</a:t>
            </a:r>
          </a:p>
          <a:p>
            <a:pPr>
              <a:lnSpc>
                <a:spcPct val="95000"/>
              </a:lnSpc>
              <a:spcBef>
                <a:spcPct val="15000"/>
              </a:spcBef>
              <a:buNone/>
            </a:pPr>
            <a:endParaRPr lang="en-US" b="1" dirty="0" smtClean="0">
              <a:solidFill>
                <a:srgbClr val="660033"/>
              </a:solidFill>
              <a:cs typeface="Times New Roman" pitchFamily="18" charset="0"/>
            </a:endParaRPr>
          </a:p>
          <a:p>
            <a:pPr>
              <a:lnSpc>
                <a:spcPct val="95000"/>
              </a:lnSpc>
              <a:spcBef>
                <a:spcPct val="15000"/>
              </a:spcBef>
            </a:pPr>
            <a:r>
              <a:rPr lang="en-US" dirty="0" smtClean="0"/>
              <a:t>Initial changes - generalized </a:t>
            </a:r>
            <a:r>
              <a:rPr lang="en-US" dirty="0" err="1" smtClean="0"/>
              <a:t>osteopenia</a:t>
            </a:r>
            <a:r>
              <a:rPr lang="en-US" dirty="0" smtClean="0"/>
              <a:t> (decreased density) of the condyle and temporal component</a:t>
            </a:r>
          </a:p>
          <a:p>
            <a:pPr>
              <a:lnSpc>
                <a:spcPct val="95000"/>
              </a:lnSpc>
              <a:spcBef>
                <a:spcPct val="15000"/>
              </a:spcBef>
            </a:pPr>
            <a:endParaRPr lang="en-US" dirty="0" smtClean="0"/>
          </a:p>
          <a:p>
            <a:pPr>
              <a:lnSpc>
                <a:spcPct val="95000"/>
              </a:lnSpc>
              <a:spcBef>
                <a:spcPct val="15000"/>
              </a:spcBef>
            </a:pPr>
            <a:r>
              <a:rPr lang="en-US" dirty="0" smtClean="0"/>
              <a:t>Diminished width of the joint space</a:t>
            </a:r>
          </a:p>
          <a:p>
            <a:pPr>
              <a:lnSpc>
                <a:spcPct val="95000"/>
              </a:lnSpc>
              <a:spcBef>
                <a:spcPct val="15000"/>
              </a:spcBef>
            </a:pPr>
            <a:endParaRPr lang="en-US" dirty="0" smtClean="0"/>
          </a:p>
          <a:p>
            <a:pPr>
              <a:lnSpc>
                <a:spcPct val="95000"/>
              </a:lnSpc>
              <a:spcBef>
                <a:spcPct val="15000"/>
              </a:spcBef>
            </a:pPr>
            <a:r>
              <a:rPr lang="en-US" dirty="0" smtClean="0"/>
              <a:t>Bone erosions often involve the articular eminence and the anterior aspect of the condylar head, which permits </a:t>
            </a:r>
            <a:r>
              <a:rPr lang="en-US" dirty="0" err="1" smtClean="0"/>
              <a:t>anterosuperior</a:t>
            </a:r>
            <a:r>
              <a:rPr lang="en-US" dirty="0" smtClean="0"/>
              <a:t> positioning of the condyle when the teeth are in maximal </a:t>
            </a:r>
            <a:r>
              <a:rPr lang="en-US" dirty="0" err="1" smtClean="0"/>
              <a:t>intercuspation</a:t>
            </a:r>
            <a:r>
              <a:rPr lang="en-US" dirty="0" smtClean="0"/>
              <a:t> and results in </a:t>
            </a:r>
            <a:r>
              <a:rPr lang="en-US" dirty="0" smtClean="0">
                <a:solidFill>
                  <a:srgbClr val="002060"/>
                </a:solidFill>
              </a:rPr>
              <a:t>anterior open bite</a:t>
            </a:r>
          </a:p>
          <a:p>
            <a:endParaRPr lang="en-IN" dirty="0"/>
          </a:p>
        </p:txBody>
      </p:sp>
    </p:spTree>
    <p:extLst>
      <p:ext uri="{BB962C8B-B14F-4D97-AF65-F5344CB8AC3E}">
        <p14:creationId xmlns:p14="http://schemas.microsoft.com/office/powerpoint/2010/main" val="3087061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lstStyle/>
          <a:p>
            <a:endParaRPr lang="en-IN" b="1" dirty="0">
              <a:solidFill>
                <a:srgbClr val="660033"/>
              </a:solidFill>
            </a:endParaRPr>
          </a:p>
        </p:txBody>
      </p:sp>
      <p:graphicFrame>
        <p:nvGraphicFramePr>
          <p:cNvPr id="5" name="Diagram 4"/>
          <p:cNvGraphicFramePr/>
          <p:nvPr>
            <p:extLst>
              <p:ext uri="{D42A27DB-BD31-4B8C-83A1-F6EECF244321}">
                <p14:modId xmlns:p14="http://schemas.microsoft.com/office/powerpoint/2010/main" val="26754996"/>
              </p:ext>
            </p:extLst>
          </p:nvPr>
        </p:nvGraphicFramePr>
        <p:xfrm>
          <a:off x="-642974" y="1714488"/>
          <a:ext cx="814393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C:\Users\swapna\Desktop\New Folder\Organs[1].gif"/>
          <p:cNvPicPr>
            <a:picLocks noChangeAspect="1" noChangeArrowheads="1"/>
          </p:cNvPicPr>
          <p:nvPr/>
        </p:nvPicPr>
        <p:blipFill>
          <a:blip/>
          <a:srcRect/>
          <a:stretch>
            <a:fillRect/>
          </a:stretch>
        </p:blipFill>
        <p:spPr bwMode="auto">
          <a:xfrm>
            <a:off x="6786577" y="990600"/>
            <a:ext cx="2268387" cy="5224482"/>
          </a:xfrm>
          <a:prstGeom prst="rect">
            <a:avLst/>
          </a:prstGeom>
          <a:noFill/>
        </p:spPr>
      </p:pic>
      <p:sp>
        <p:nvSpPr>
          <p:cNvPr id="2" name="Rectangle 1"/>
          <p:cNvSpPr/>
          <p:nvPr/>
        </p:nvSpPr>
        <p:spPr>
          <a:xfrm>
            <a:off x="1556430" y="76200"/>
            <a:ext cx="6031139" cy="523220"/>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pPr algn="ctr">
              <a:buNone/>
            </a:pPr>
            <a:r>
              <a:rPr lang="en-US" sz="2800" b="1" dirty="0" smtClean="0">
                <a:solidFill>
                  <a:srgbClr val="660033"/>
                </a:solidFill>
              </a:rPr>
              <a:t>ORGANS OF SPECIFIC IMMUNE SYSTEM</a:t>
            </a:r>
            <a:endParaRPr lang="en-US" sz="2800" b="1" dirty="0">
              <a:solidFill>
                <a:srgbClr val="660033"/>
              </a:solidFill>
            </a:endParaRPr>
          </a:p>
        </p:txBody>
      </p:sp>
    </p:spTree>
    <p:extLst>
      <p:ext uri="{BB962C8B-B14F-4D97-AF65-F5344CB8AC3E}">
        <p14:creationId xmlns:p14="http://schemas.microsoft.com/office/powerpoint/2010/main" val="518390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4114800"/>
          </a:xfrm>
        </p:spPr>
        <p:style>
          <a:lnRef idx="2">
            <a:schemeClr val="accent5"/>
          </a:lnRef>
          <a:fillRef idx="1">
            <a:schemeClr val="lt1"/>
          </a:fillRef>
          <a:effectRef idx="0">
            <a:schemeClr val="accent5"/>
          </a:effectRef>
          <a:fontRef idx="minor">
            <a:schemeClr val="dk1"/>
          </a:fontRef>
        </p:style>
        <p:txBody>
          <a:bodyPr>
            <a:normAutofit lnSpcReduction="10000"/>
          </a:bodyPr>
          <a:lstStyle/>
          <a:p>
            <a:pPr algn="just"/>
            <a:r>
              <a:rPr lang="en-US" dirty="0" smtClean="0"/>
              <a:t>Erosion of anterior &amp; posterior condylar surfaces at the attachment of the synovial lining - “</a:t>
            </a:r>
            <a:r>
              <a:rPr lang="en-US" dirty="0" smtClean="0">
                <a:solidFill>
                  <a:srgbClr val="002060"/>
                </a:solidFill>
              </a:rPr>
              <a:t>sharpened pencil</a:t>
            </a:r>
            <a:r>
              <a:rPr lang="en-US" dirty="0" smtClean="0"/>
              <a:t>” appearance of condyle</a:t>
            </a:r>
          </a:p>
          <a:p>
            <a:pPr algn="just"/>
            <a:r>
              <a:rPr lang="en-US" dirty="0" err="1" smtClean="0"/>
              <a:t>Subchondral</a:t>
            </a:r>
            <a:r>
              <a:rPr lang="en-US" dirty="0" smtClean="0"/>
              <a:t> sclerosis and flattening of articular surfaces </a:t>
            </a:r>
          </a:p>
          <a:p>
            <a:pPr algn="just"/>
            <a:r>
              <a:rPr lang="en-US" dirty="0" err="1" smtClean="0"/>
              <a:t>Subchondral</a:t>
            </a:r>
            <a:r>
              <a:rPr lang="en-US" dirty="0" smtClean="0"/>
              <a:t> cyst and </a:t>
            </a:r>
            <a:r>
              <a:rPr lang="en-US" dirty="0" err="1" smtClean="0"/>
              <a:t>osteophyte</a:t>
            </a:r>
            <a:r>
              <a:rPr lang="en-US" dirty="0" smtClean="0"/>
              <a:t> formation</a:t>
            </a:r>
          </a:p>
          <a:p>
            <a:pPr algn="just"/>
            <a:r>
              <a:rPr lang="en-US" dirty="0" smtClean="0"/>
              <a:t>Fibrous </a:t>
            </a:r>
            <a:r>
              <a:rPr lang="en-US" dirty="0" err="1" smtClean="0"/>
              <a:t>ankylosis</a:t>
            </a:r>
            <a:endParaRPr lang="en-US" dirty="0" smtClean="0"/>
          </a:p>
          <a:p>
            <a:pPr algn="just"/>
            <a:endParaRPr lang="en-IN" dirty="0"/>
          </a:p>
        </p:txBody>
      </p:sp>
      <p:grpSp>
        <p:nvGrpSpPr>
          <p:cNvPr id="4" name="Group 1028"/>
          <p:cNvGrpSpPr>
            <a:grpSpLocks/>
          </p:cNvGrpSpPr>
          <p:nvPr/>
        </p:nvGrpSpPr>
        <p:grpSpPr bwMode="auto">
          <a:xfrm>
            <a:off x="2133600" y="4267200"/>
            <a:ext cx="5643602" cy="2286016"/>
            <a:chOff x="912" y="2352"/>
            <a:chExt cx="4512" cy="1920"/>
          </a:xfrm>
        </p:grpSpPr>
        <p:pic>
          <p:nvPicPr>
            <p:cNvPr id="5" name="Picture 1029" descr="C:\WINDOWS\Desktop\tmj pictures\ra1.jpg"/>
            <p:cNvPicPr>
              <a:picLocks noChangeAspect="1" noChangeArrowheads="1"/>
            </p:cNvPicPr>
            <p:nvPr/>
          </p:nvPicPr>
          <p:blipFill>
            <a:blip cstate="print"/>
            <a:srcRect/>
            <a:stretch>
              <a:fillRect/>
            </a:stretch>
          </p:blipFill>
          <p:spPr bwMode="auto">
            <a:xfrm>
              <a:off x="912" y="2352"/>
              <a:ext cx="1831" cy="1920"/>
            </a:xfrm>
            <a:prstGeom prst="rect">
              <a:avLst/>
            </a:prstGeom>
            <a:noFill/>
          </p:spPr>
        </p:pic>
        <p:pic>
          <p:nvPicPr>
            <p:cNvPr id="6" name="Picture 1030" descr="C:\WINDOWS\Desktop\tmj pictures\ra2.jpg"/>
            <p:cNvPicPr>
              <a:picLocks noChangeAspect="1" noChangeArrowheads="1"/>
            </p:cNvPicPr>
            <p:nvPr/>
          </p:nvPicPr>
          <p:blipFill>
            <a:blip cstate="print"/>
            <a:srcRect/>
            <a:stretch>
              <a:fillRect/>
            </a:stretch>
          </p:blipFill>
          <p:spPr bwMode="auto">
            <a:xfrm>
              <a:off x="3120" y="2352"/>
              <a:ext cx="2304" cy="1873"/>
            </a:xfrm>
            <a:prstGeom prst="rect">
              <a:avLst/>
            </a:prstGeom>
            <a:noFill/>
          </p:spPr>
        </p:pic>
      </p:grpSp>
    </p:spTree>
    <p:extLst>
      <p:ext uri="{BB962C8B-B14F-4D97-AF65-F5344CB8AC3E}">
        <p14:creationId xmlns:p14="http://schemas.microsoft.com/office/powerpoint/2010/main" val="382003053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571480"/>
            <a:ext cx="8858312" cy="6286520"/>
          </a:xfrm>
        </p:spPr>
        <p:txBody>
          <a:bodyPr>
            <a:normAutofit fontScale="92500" lnSpcReduction="20000"/>
          </a:bodyPr>
          <a:lstStyle/>
          <a:p>
            <a:pPr>
              <a:lnSpc>
                <a:spcPct val="95000"/>
              </a:lnSpc>
              <a:buNone/>
            </a:pPr>
            <a:r>
              <a:rPr lang="en-US" b="1" dirty="0" smtClean="0">
                <a:solidFill>
                  <a:srgbClr val="660033"/>
                </a:solidFill>
                <a:cs typeface="Times New Roman" pitchFamily="18" charset="0"/>
              </a:rPr>
              <a:t>Diagnosis and laboratory evaluation</a:t>
            </a:r>
          </a:p>
          <a:p>
            <a:pPr>
              <a:lnSpc>
                <a:spcPct val="95000"/>
              </a:lnSpc>
            </a:pPr>
            <a:r>
              <a:rPr lang="en-US" dirty="0" smtClean="0">
                <a:cs typeface="Times New Roman" pitchFamily="18" charset="0"/>
              </a:rPr>
              <a:t>In 1987, The American College of Rheumatology revised the criteria for the diagnosis of RA </a:t>
            </a:r>
          </a:p>
          <a:p>
            <a:pPr>
              <a:lnSpc>
                <a:spcPct val="95000"/>
              </a:lnSpc>
            </a:pPr>
            <a:r>
              <a:rPr lang="en-US" dirty="0" smtClean="0">
                <a:cs typeface="Times New Roman" pitchFamily="18" charset="0"/>
              </a:rPr>
              <a:t>Diagnosis is based on satisfying at </a:t>
            </a:r>
            <a:r>
              <a:rPr lang="en-US" dirty="0" smtClean="0">
                <a:solidFill>
                  <a:srgbClr val="002060"/>
                </a:solidFill>
                <a:cs typeface="Times New Roman" pitchFamily="18" charset="0"/>
              </a:rPr>
              <a:t>least four </a:t>
            </a:r>
            <a:r>
              <a:rPr lang="en-US" dirty="0" smtClean="0">
                <a:cs typeface="Times New Roman" pitchFamily="18" charset="0"/>
              </a:rPr>
              <a:t>of the following seven criteria: </a:t>
            </a:r>
          </a:p>
          <a:p>
            <a:pPr>
              <a:lnSpc>
                <a:spcPct val="95000"/>
              </a:lnSpc>
              <a:buNone/>
            </a:pPr>
            <a:r>
              <a:rPr lang="en-US" dirty="0" smtClean="0">
                <a:cs typeface="Times New Roman" pitchFamily="18" charset="0"/>
              </a:rPr>
              <a:t>		 (1) Morning stiffness, </a:t>
            </a:r>
          </a:p>
          <a:p>
            <a:pPr>
              <a:lnSpc>
                <a:spcPct val="95000"/>
              </a:lnSpc>
              <a:buNone/>
            </a:pPr>
            <a:r>
              <a:rPr lang="en-US" dirty="0" smtClean="0">
                <a:cs typeface="Times New Roman" pitchFamily="18" charset="0"/>
              </a:rPr>
              <a:t>		(2) Arthritis of ≥ 2 joint areas,         </a:t>
            </a:r>
          </a:p>
          <a:p>
            <a:pPr>
              <a:lnSpc>
                <a:spcPct val="95000"/>
              </a:lnSpc>
              <a:buNone/>
            </a:pPr>
            <a:r>
              <a:rPr lang="en-US" dirty="0" smtClean="0">
                <a:cs typeface="Times New Roman" pitchFamily="18" charset="0"/>
              </a:rPr>
              <a:t>		(3) Arthritis of joints of hand,</a:t>
            </a:r>
            <a:r>
              <a:rPr lang="en-US" sz="2400" dirty="0" smtClean="0">
                <a:cs typeface="Times New Roman" pitchFamily="18" charset="0"/>
              </a:rPr>
              <a:t>       at least 6 wks</a:t>
            </a:r>
            <a:endParaRPr lang="en-US" dirty="0" smtClean="0">
              <a:cs typeface="Times New Roman" pitchFamily="18" charset="0"/>
            </a:endParaRPr>
          </a:p>
          <a:p>
            <a:pPr>
              <a:lnSpc>
                <a:spcPct val="95000"/>
              </a:lnSpc>
              <a:buNone/>
            </a:pPr>
            <a:r>
              <a:rPr lang="en-US" dirty="0" smtClean="0">
                <a:cs typeface="Times New Roman" pitchFamily="18" charset="0"/>
              </a:rPr>
              <a:t>		(4) Symmetric arthritis, </a:t>
            </a:r>
          </a:p>
          <a:p>
            <a:pPr>
              <a:lnSpc>
                <a:spcPct val="95000"/>
              </a:lnSpc>
              <a:buNone/>
            </a:pPr>
            <a:r>
              <a:rPr lang="en-US" dirty="0" smtClean="0">
                <a:cs typeface="Times New Roman" pitchFamily="18" charset="0"/>
              </a:rPr>
              <a:t>		(5) Rheumatoid nodules, </a:t>
            </a:r>
          </a:p>
          <a:p>
            <a:pPr>
              <a:lnSpc>
                <a:spcPct val="95000"/>
              </a:lnSpc>
              <a:buNone/>
            </a:pPr>
            <a:r>
              <a:rPr lang="en-US" dirty="0" smtClean="0">
                <a:cs typeface="Times New Roman" pitchFamily="18" charset="0"/>
              </a:rPr>
              <a:t>		(6) Serum rheumatoid factor, and</a:t>
            </a:r>
          </a:p>
          <a:p>
            <a:pPr>
              <a:lnSpc>
                <a:spcPct val="95000"/>
              </a:lnSpc>
              <a:buNone/>
            </a:pPr>
            <a:r>
              <a:rPr lang="en-US" dirty="0" smtClean="0">
                <a:cs typeface="Times New Roman" pitchFamily="18" charset="0"/>
              </a:rPr>
              <a:t>		(7) Radiographic changes </a:t>
            </a:r>
          </a:p>
          <a:p>
            <a:r>
              <a:rPr lang="en-US" sz="2800" dirty="0" err="1" smtClean="0">
                <a:cs typeface="Times New Roman" pitchFamily="18" charset="0"/>
              </a:rPr>
              <a:t>Autoantibodies</a:t>
            </a:r>
            <a:r>
              <a:rPr lang="en-US" sz="2800" dirty="0" smtClean="0">
                <a:cs typeface="Times New Roman" pitchFamily="18" charset="0"/>
              </a:rPr>
              <a:t> (such as ANA and rheumatoid factor)</a:t>
            </a:r>
          </a:p>
          <a:p>
            <a:pPr>
              <a:buNone/>
            </a:pPr>
            <a:r>
              <a:rPr lang="en-US" sz="2800" dirty="0" smtClean="0">
                <a:cs typeface="Times New Roman" pitchFamily="18" charset="0"/>
              </a:rPr>
              <a:t>        						- 72-85% of adults</a:t>
            </a:r>
          </a:p>
        </p:txBody>
      </p:sp>
      <p:sp>
        <p:nvSpPr>
          <p:cNvPr id="4" name="Right Brace 3"/>
          <p:cNvSpPr/>
          <p:nvPr/>
        </p:nvSpPr>
        <p:spPr>
          <a:xfrm>
            <a:off x="5286380" y="2714620"/>
            <a:ext cx="357190" cy="142876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Tree>
    <p:extLst>
      <p:ext uri="{BB962C8B-B14F-4D97-AF65-F5344CB8AC3E}">
        <p14:creationId xmlns:p14="http://schemas.microsoft.com/office/powerpoint/2010/main" val="21489022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701118" cy="5653110"/>
          </a:xfrm>
        </p:spPr>
        <p:txBody>
          <a:bodyPr>
            <a:normAutofit fontScale="55000" lnSpcReduction="20000"/>
          </a:bodyPr>
          <a:lstStyle/>
          <a:p>
            <a:pPr algn="just">
              <a:lnSpc>
                <a:spcPct val="170000"/>
              </a:lnSpc>
              <a:spcBef>
                <a:spcPct val="5000"/>
              </a:spcBef>
              <a:buNone/>
            </a:pPr>
            <a:r>
              <a:rPr lang="en-US" b="1" dirty="0" smtClean="0">
                <a:solidFill>
                  <a:srgbClr val="660033"/>
                </a:solidFill>
                <a:cs typeface="Times New Roman" pitchFamily="18" charset="0"/>
              </a:rPr>
              <a:t> </a:t>
            </a:r>
          </a:p>
          <a:p>
            <a:pPr algn="just">
              <a:lnSpc>
                <a:spcPct val="170000"/>
              </a:lnSpc>
              <a:spcBef>
                <a:spcPct val="5000"/>
              </a:spcBef>
            </a:pPr>
            <a:r>
              <a:rPr lang="en-US" dirty="0" smtClean="0">
                <a:cs typeface="Times New Roman" pitchFamily="18" charset="0"/>
              </a:rPr>
              <a:t>Characterized by </a:t>
            </a:r>
            <a:r>
              <a:rPr lang="en-US" dirty="0" smtClean="0">
                <a:solidFill>
                  <a:srgbClr val="002060"/>
                </a:solidFill>
                <a:cs typeface="Times New Roman" pitchFamily="18" charset="0"/>
              </a:rPr>
              <a:t>fatigue of striated muscle </a:t>
            </a:r>
          </a:p>
          <a:p>
            <a:pPr algn="just">
              <a:lnSpc>
                <a:spcPct val="170000"/>
              </a:lnSpc>
              <a:spcBef>
                <a:spcPct val="5000"/>
              </a:spcBef>
            </a:pPr>
            <a:r>
              <a:rPr lang="en-US" dirty="0" smtClean="0">
                <a:cs typeface="Times New Roman" pitchFamily="18" charset="0"/>
              </a:rPr>
              <a:t>Common in 2</a:t>
            </a:r>
            <a:r>
              <a:rPr lang="en-US" baseline="30000" dirty="0" smtClean="0">
                <a:cs typeface="Times New Roman" pitchFamily="18" charset="0"/>
              </a:rPr>
              <a:t>nd</a:t>
            </a:r>
            <a:r>
              <a:rPr lang="en-US" dirty="0" smtClean="0">
                <a:cs typeface="Times New Roman" pitchFamily="18" charset="0"/>
              </a:rPr>
              <a:t> &amp; 3</a:t>
            </a:r>
            <a:r>
              <a:rPr lang="en-US" baseline="30000" dirty="0" smtClean="0">
                <a:cs typeface="Times New Roman" pitchFamily="18" charset="0"/>
              </a:rPr>
              <a:t>rd</a:t>
            </a:r>
            <a:r>
              <a:rPr lang="en-US" dirty="0" smtClean="0">
                <a:cs typeface="Times New Roman" pitchFamily="18" charset="0"/>
              </a:rPr>
              <a:t> decades</a:t>
            </a:r>
          </a:p>
          <a:p>
            <a:pPr algn="just">
              <a:lnSpc>
                <a:spcPct val="170000"/>
              </a:lnSpc>
              <a:spcBef>
                <a:spcPct val="5000"/>
              </a:spcBef>
            </a:pPr>
            <a:r>
              <a:rPr lang="en-US" dirty="0" smtClean="0">
                <a:cs typeface="Times New Roman" pitchFamily="18" charset="0"/>
              </a:rPr>
              <a:t>Common in women</a:t>
            </a:r>
          </a:p>
          <a:p>
            <a:pPr algn="just">
              <a:lnSpc>
                <a:spcPct val="170000"/>
              </a:lnSpc>
              <a:spcBef>
                <a:spcPct val="5000"/>
              </a:spcBef>
            </a:pPr>
            <a:r>
              <a:rPr lang="en-US" dirty="0" smtClean="0">
                <a:solidFill>
                  <a:srgbClr val="002060"/>
                </a:solidFill>
                <a:cs typeface="Times New Roman" pitchFamily="18" charset="0"/>
              </a:rPr>
              <a:t>Disorder of acetylcholine receptor </a:t>
            </a:r>
            <a:r>
              <a:rPr lang="en-US" dirty="0" smtClean="0">
                <a:cs typeface="Times New Roman" pitchFamily="18" charset="0"/>
              </a:rPr>
              <a:t>at neuromuscular junction, with an autoimmune pathogenesis</a:t>
            </a:r>
          </a:p>
          <a:p>
            <a:pPr algn="just">
              <a:lnSpc>
                <a:spcPct val="170000"/>
              </a:lnSpc>
              <a:spcBef>
                <a:spcPct val="5000"/>
              </a:spcBef>
            </a:pPr>
            <a:r>
              <a:rPr lang="en-US" dirty="0" smtClean="0">
                <a:cs typeface="Times New Roman" pitchFamily="18" charset="0"/>
              </a:rPr>
              <a:t>Motor nerve end plates show histological abnormalities and the end plate potentials are reduced </a:t>
            </a:r>
          </a:p>
          <a:p>
            <a:pPr algn="just">
              <a:lnSpc>
                <a:spcPct val="170000"/>
              </a:lnSpc>
            </a:pPr>
            <a:r>
              <a:rPr lang="en-US" dirty="0" smtClean="0">
                <a:cs typeface="Times New Roman" pitchFamily="18" charset="0"/>
              </a:rPr>
              <a:t>Have </a:t>
            </a:r>
            <a:r>
              <a:rPr lang="en-US" dirty="0" err="1" smtClean="0">
                <a:cs typeface="Times New Roman" pitchFamily="18" charset="0"/>
              </a:rPr>
              <a:t>autoantibodies</a:t>
            </a:r>
            <a:r>
              <a:rPr lang="en-US" dirty="0" smtClean="0">
                <a:cs typeface="Times New Roman" pitchFamily="18" charset="0"/>
              </a:rPr>
              <a:t> to striated muscle, specifically to</a:t>
            </a:r>
          </a:p>
          <a:p>
            <a:pPr algn="just">
              <a:lnSpc>
                <a:spcPct val="170000"/>
              </a:lnSpc>
              <a:buNone/>
            </a:pPr>
            <a:r>
              <a:rPr lang="en-US" dirty="0" smtClean="0">
                <a:cs typeface="Times New Roman" pitchFamily="18" charset="0"/>
              </a:rPr>
              <a:t>			- Nicotinic acetylcholine receptors, and</a:t>
            </a:r>
          </a:p>
          <a:p>
            <a:pPr algn="just">
              <a:lnSpc>
                <a:spcPct val="170000"/>
              </a:lnSpc>
              <a:buNone/>
            </a:pPr>
            <a:r>
              <a:rPr lang="en-US" dirty="0" smtClean="0">
                <a:cs typeface="Times New Roman" pitchFamily="18" charset="0"/>
              </a:rPr>
              <a:t>			- </a:t>
            </a:r>
            <a:r>
              <a:rPr lang="en-US" dirty="0" err="1" smtClean="0">
                <a:cs typeface="Times New Roman" pitchFamily="18" charset="0"/>
              </a:rPr>
              <a:t>Thymic</a:t>
            </a:r>
            <a:r>
              <a:rPr lang="en-US" dirty="0" smtClean="0">
                <a:cs typeface="Times New Roman" pitchFamily="18" charset="0"/>
              </a:rPr>
              <a:t> </a:t>
            </a:r>
            <a:r>
              <a:rPr lang="en-US" dirty="0" err="1" smtClean="0">
                <a:cs typeface="Times New Roman" pitchFamily="18" charset="0"/>
              </a:rPr>
              <a:t>myoepithelium</a:t>
            </a:r>
            <a:r>
              <a:rPr lang="en-US" dirty="0" smtClean="0">
                <a:cs typeface="Times New Roman" pitchFamily="18" charset="0"/>
              </a:rPr>
              <a:t> </a:t>
            </a:r>
          </a:p>
          <a:p>
            <a:pPr algn="just">
              <a:lnSpc>
                <a:spcPct val="170000"/>
              </a:lnSpc>
            </a:pPr>
            <a:r>
              <a:rPr lang="en-US" dirty="0" smtClean="0">
                <a:cs typeface="Times New Roman" pitchFamily="18" charset="0"/>
              </a:rPr>
              <a:t>Also loss of acetylcholine receptors</a:t>
            </a:r>
          </a:p>
          <a:p>
            <a:pPr algn="just">
              <a:lnSpc>
                <a:spcPct val="170000"/>
              </a:lnSpc>
            </a:pPr>
            <a:endParaRPr lang="en-IN" dirty="0"/>
          </a:p>
        </p:txBody>
      </p:sp>
      <p:sp>
        <p:nvSpPr>
          <p:cNvPr id="2" name="Rectangle 1"/>
          <p:cNvSpPr/>
          <p:nvPr/>
        </p:nvSpPr>
        <p:spPr>
          <a:xfrm>
            <a:off x="2133600" y="239946"/>
            <a:ext cx="5257800"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lnSpc>
                <a:spcPct val="90000"/>
              </a:lnSpc>
              <a:spcBef>
                <a:spcPct val="5000"/>
              </a:spcBef>
              <a:buNone/>
            </a:pPr>
            <a:r>
              <a:rPr lang="en-US" sz="4000" b="1" dirty="0" smtClean="0">
                <a:solidFill>
                  <a:srgbClr val="660033"/>
                </a:solidFill>
                <a:cs typeface="Times New Roman" pitchFamily="18" charset="0"/>
              </a:rPr>
              <a:t>MYASTHENIA GRAVIS</a:t>
            </a:r>
            <a:endParaRPr lang="en-US" sz="4000" b="1" dirty="0">
              <a:solidFill>
                <a:srgbClr val="660033"/>
              </a:solidFill>
              <a:cs typeface="Times New Roman" pitchFamily="18" charset="0"/>
            </a:endParaRPr>
          </a:p>
        </p:txBody>
      </p:sp>
    </p:spTree>
    <p:extLst>
      <p:ext uri="{BB962C8B-B14F-4D97-AF65-F5344CB8AC3E}">
        <p14:creationId xmlns:p14="http://schemas.microsoft.com/office/powerpoint/2010/main" val="247915584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lstStyle/>
          <a:p>
            <a:r>
              <a:rPr lang="en-US" dirty="0" smtClean="0">
                <a:cs typeface="Times New Roman" pitchFamily="18" charset="0"/>
              </a:rPr>
              <a:t>MG may be associated with other autoimmune diseases such as </a:t>
            </a:r>
          </a:p>
          <a:p>
            <a:pPr>
              <a:buNone/>
            </a:pPr>
            <a:r>
              <a:rPr lang="en-US" dirty="0" smtClean="0">
                <a:cs typeface="Times New Roman" pitchFamily="18" charset="0"/>
              </a:rPr>
              <a:t>			- Pemphigus, </a:t>
            </a:r>
          </a:p>
          <a:p>
            <a:pPr>
              <a:buNone/>
            </a:pPr>
            <a:r>
              <a:rPr lang="en-US" dirty="0" smtClean="0">
                <a:cs typeface="Times New Roman" pitchFamily="18" charset="0"/>
              </a:rPr>
              <a:t>			- SLE or </a:t>
            </a:r>
          </a:p>
          <a:p>
            <a:pPr>
              <a:buNone/>
            </a:pPr>
            <a:r>
              <a:rPr lang="en-US" dirty="0" smtClean="0">
                <a:cs typeface="Times New Roman" pitchFamily="18" charset="0"/>
              </a:rPr>
              <a:t>			- Rheumatoid arthritis</a:t>
            </a:r>
          </a:p>
          <a:p>
            <a:pPr>
              <a:buNone/>
            </a:pPr>
            <a:r>
              <a:rPr lang="en-US" dirty="0" smtClean="0">
                <a:cs typeface="Times New Roman" pitchFamily="18" charset="0"/>
              </a:rPr>
              <a:t> </a:t>
            </a:r>
          </a:p>
          <a:p>
            <a:r>
              <a:rPr lang="en-US" dirty="0" smtClean="0">
                <a:solidFill>
                  <a:srgbClr val="002060"/>
                </a:solidFill>
                <a:cs typeface="Times New Roman" pitchFamily="18" charset="0"/>
              </a:rPr>
              <a:t>Antinuclear antibodies </a:t>
            </a:r>
            <a:r>
              <a:rPr lang="en-US" dirty="0" smtClean="0">
                <a:cs typeface="Times New Roman" pitchFamily="18" charset="0"/>
              </a:rPr>
              <a:t>may be found</a:t>
            </a:r>
          </a:p>
          <a:p>
            <a:endParaRPr lang="en-US" dirty="0" smtClean="0">
              <a:cs typeface="Times New Roman" pitchFamily="18" charset="0"/>
            </a:endParaRPr>
          </a:p>
          <a:p>
            <a:r>
              <a:rPr lang="en-US" dirty="0" smtClean="0">
                <a:solidFill>
                  <a:srgbClr val="002060"/>
                </a:solidFill>
                <a:cs typeface="Times New Roman" pitchFamily="18" charset="0"/>
              </a:rPr>
              <a:t>Complement levels </a:t>
            </a:r>
            <a:r>
              <a:rPr lang="en-US" dirty="0" smtClean="0">
                <a:cs typeface="Times New Roman" pitchFamily="18" charset="0"/>
              </a:rPr>
              <a:t>may be </a:t>
            </a:r>
            <a:r>
              <a:rPr lang="en-US" dirty="0" smtClean="0">
                <a:solidFill>
                  <a:srgbClr val="002060"/>
                </a:solidFill>
                <a:cs typeface="Times New Roman" pitchFamily="18" charset="0"/>
              </a:rPr>
              <a:t>low</a:t>
            </a:r>
          </a:p>
          <a:p>
            <a:endParaRPr lang="en-IN" dirty="0"/>
          </a:p>
        </p:txBody>
      </p:sp>
    </p:spTree>
    <p:extLst>
      <p:ext uri="{BB962C8B-B14F-4D97-AF65-F5344CB8AC3E}">
        <p14:creationId xmlns:p14="http://schemas.microsoft.com/office/powerpoint/2010/main" val="262622271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071546"/>
            <a:ext cx="8686800" cy="5500726"/>
          </a:xfrm>
        </p:spPr>
        <p:txBody>
          <a:bodyPr>
            <a:normAutofit fontScale="92500" lnSpcReduction="20000"/>
          </a:bodyPr>
          <a:lstStyle/>
          <a:p>
            <a:pPr algn="just">
              <a:buNone/>
            </a:pPr>
            <a:r>
              <a:rPr lang="en-US" b="1" dirty="0" smtClean="0">
                <a:solidFill>
                  <a:srgbClr val="660033"/>
                </a:solidFill>
                <a:cs typeface="Times New Roman" pitchFamily="18" charset="0"/>
              </a:rPr>
              <a:t>General manifestations </a:t>
            </a:r>
          </a:p>
          <a:p>
            <a:pPr algn="just"/>
            <a:r>
              <a:rPr lang="en-US" dirty="0" smtClean="0">
                <a:cs typeface="Times New Roman" pitchFamily="18" charset="0"/>
              </a:rPr>
              <a:t>Fatigue occurs in any muscle groups, but is most common in head and neck </a:t>
            </a:r>
          </a:p>
          <a:p>
            <a:pPr algn="just"/>
            <a:r>
              <a:rPr lang="en-US" dirty="0" err="1" smtClean="0">
                <a:solidFill>
                  <a:srgbClr val="002060"/>
                </a:solidFill>
                <a:cs typeface="Times New Roman" pitchFamily="18" charset="0"/>
              </a:rPr>
              <a:t>Extraocular</a:t>
            </a:r>
            <a:r>
              <a:rPr lang="en-US" dirty="0" smtClean="0">
                <a:solidFill>
                  <a:srgbClr val="002060"/>
                </a:solidFill>
                <a:cs typeface="Times New Roman" pitchFamily="18" charset="0"/>
              </a:rPr>
              <a:t> muscles </a:t>
            </a:r>
            <a:r>
              <a:rPr lang="en-US" dirty="0" smtClean="0">
                <a:cs typeface="Times New Roman" pitchFamily="18" charset="0"/>
              </a:rPr>
              <a:t>are the first to be affected, followed by neck &amp; shoulder girdle muscles &amp; hip flexors</a:t>
            </a:r>
          </a:p>
          <a:p>
            <a:pPr algn="just"/>
            <a:r>
              <a:rPr lang="en-US" dirty="0" err="1" smtClean="0">
                <a:cs typeface="Times New Roman" pitchFamily="18" charset="0"/>
              </a:rPr>
              <a:t>Ptosis</a:t>
            </a:r>
            <a:r>
              <a:rPr lang="en-US" dirty="0" smtClean="0">
                <a:cs typeface="Times New Roman" pitchFamily="18" charset="0"/>
              </a:rPr>
              <a:t> and </a:t>
            </a:r>
            <a:r>
              <a:rPr lang="en-US" dirty="0" err="1" smtClean="0">
                <a:cs typeface="Times New Roman" pitchFamily="18" charset="0"/>
              </a:rPr>
              <a:t>diplopia</a:t>
            </a:r>
            <a:r>
              <a:rPr lang="en-US" dirty="0" smtClean="0">
                <a:cs typeface="Times New Roman" pitchFamily="18" charset="0"/>
              </a:rPr>
              <a:t> </a:t>
            </a:r>
          </a:p>
          <a:p>
            <a:pPr algn="just"/>
            <a:endParaRPr lang="en-US" dirty="0" smtClean="0">
              <a:cs typeface="Times New Roman" pitchFamily="18" charset="0"/>
            </a:endParaRPr>
          </a:p>
          <a:p>
            <a:pPr algn="just">
              <a:buNone/>
            </a:pPr>
            <a:r>
              <a:rPr lang="en-US" b="1" dirty="0" smtClean="0">
                <a:solidFill>
                  <a:srgbClr val="660033"/>
                </a:solidFill>
                <a:cs typeface="Times New Roman" pitchFamily="18" charset="0"/>
              </a:rPr>
              <a:t>Oral manifestations </a:t>
            </a:r>
          </a:p>
          <a:p>
            <a:pPr algn="just"/>
            <a:r>
              <a:rPr lang="en-US" dirty="0" smtClean="0">
                <a:cs typeface="Times New Roman" pitchFamily="18" charset="0"/>
              </a:rPr>
              <a:t>Difficulty with mastication, speech or deglutition,</a:t>
            </a:r>
          </a:p>
          <a:p>
            <a:pPr algn="just"/>
            <a:r>
              <a:rPr lang="en-US" dirty="0" smtClean="0">
                <a:cs typeface="Times New Roman" pitchFamily="18" charset="0"/>
              </a:rPr>
              <a:t>If the illness - present for long - wasting of the tongue</a:t>
            </a:r>
          </a:p>
          <a:p>
            <a:pPr algn="just"/>
            <a:endParaRPr lang="en-IN" dirty="0"/>
          </a:p>
        </p:txBody>
      </p:sp>
    </p:spTree>
    <p:extLst>
      <p:ext uri="{BB962C8B-B14F-4D97-AF65-F5344CB8AC3E}">
        <p14:creationId xmlns:p14="http://schemas.microsoft.com/office/powerpoint/2010/main" val="413331843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142984"/>
            <a:ext cx="8643998" cy="5500726"/>
          </a:xfrm>
        </p:spPr>
        <p:txBody>
          <a:bodyPr>
            <a:normAutofit/>
          </a:bodyPr>
          <a:lstStyle/>
          <a:p>
            <a:pPr algn="just">
              <a:buNone/>
            </a:pPr>
            <a:r>
              <a:rPr lang="en-US" b="1" dirty="0" smtClean="0">
                <a:solidFill>
                  <a:srgbClr val="660033"/>
                </a:solidFill>
                <a:cs typeface="Times New Roman" pitchFamily="18" charset="0"/>
              </a:rPr>
              <a:t>Management</a:t>
            </a:r>
          </a:p>
          <a:p>
            <a:pPr algn="just">
              <a:buNone/>
            </a:pPr>
            <a:endParaRPr lang="en-US" sz="1400" b="1" dirty="0" smtClean="0">
              <a:solidFill>
                <a:srgbClr val="660033"/>
              </a:solidFill>
              <a:cs typeface="Times New Roman" pitchFamily="18" charset="0"/>
            </a:endParaRPr>
          </a:p>
          <a:p>
            <a:pPr algn="just"/>
            <a:r>
              <a:rPr lang="en-US" dirty="0" smtClean="0">
                <a:cs typeface="Times New Roman" pitchFamily="18" charset="0"/>
              </a:rPr>
              <a:t>Slow </a:t>
            </a:r>
            <a:r>
              <a:rPr lang="en-US" dirty="0" err="1" smtClean="0">
                <a:cs typeface="Times New Roman" pitchFamily="18" charset="0"/>
              </a:rPr>
              <a:t>Edrophonium</a:t>
            </a:r>
            <a:r>
              <a:rPr lang="en-US" dirty="0" smtClean="0">
                <a:cs typeface="Times New Roman" pitchFamily="18" charset="0"/>
              </a:rPr>
              <a:t> chloride - 10 mg IV</a:t>
            </a:r>
          </a:p>
          <a:p>
            <a:pPr algn="just"/>
            <a:r>
              <a:rPr lang="en-US" dirty="0" smtClean="0">
                <a:cs typeface="Times New Roman" pitchFamily="18" charset="0"/>
              </a:rPr>
              <a:t>Most patients require prolonged treatment with anticholinesterase drugs (neostigmine or </a:t>
            </a:r>
            <a:r>
              <a:rPr lang="en-US" dirty="0" err="1" smtClean="0">
                <a:cs typeface="Times New Roman" pitchFamily="18" charset="0"/>
              </a:rPr>
              <a:t>pyridostigmine</a:t>
            </a:r>
            <a:r>
              <a:rPr lang="en-US" dirty="0" smtClean="0">
                <a:cs typeface="Times New Roman" pitchFamily="18" charset="0"/>
              </a:rPr>
              <a:t>)</a:t>
            </a:r>
          </a:p>
          <a:p>
            <a:pPr algn="just"/>
            <a:endParaRPr lang="en-US" dirty="0" smtClean="0">
              <a:cs typeface="Times New Roman" pitchFamily="18" charset="0"/>
            </a:endParaRPr>
          </a:p>
          <a:p>
            <a:pPr algn="just"/>
            <a:r>
              <a:rPr lang="en-US" dirty="0" smtClean="0">
                <a:cs typeface="Times New Roman" pitchFamily="18" charset="0"/>
              </a:rPr>
              <a:t>Dental treatment is best carried out early in the day, soon after medication is taken</a:t>
            </a:r>
          </a:p>
          <a:p>
            <a:pPr algn="just"/>
            <a:endParaRPr lang="en-US" dirty="0" smtClean="0">
              <a:cs typeface="Times New Roman" pitchFamily="18" charset="0"/>
            </a:endParaRPr>
          </a:p>
          <a:p>
            <a:pPr algn="just">
              <a:buNone/>
            </a:pPr>
            <a:endParaRPr lang="en-IN" dirty="0"/>
          </a:p>
        </p:txBody>
      </p:sp>
    </p:spTree>
    <p:extLst>
      <p:ext uri="{BB962C8B-B14F-4D97-AF65-F5344CB8AC3E}">
        <p14:creationId xmlns:p14="http://schemas.microsoft.com/office/powerpoint/2010/main" val="42693916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58246" cy="685800"/>
          </a:xfrm>
        </p:spPr>
        <p:style>
          <a:lnRef idx="0">
            <a:schemeClr val="accent5"/>
          </a:lnRef>
          <a:fillRef idx="3">
            <a:schemeClr val="accent5"/>
          </a:fillRef>
          <a:effectRef idx="3">
            <a:schemeClr val="accent5"/>
          </a:effectRef>
          <a:fontRef idx="minor">
            <a:schemeClr val="lt1"/>
          </a:fontRef>
        </p:style>
        <p:txBody>
          <a:bodyPr>
            <a:normAutofit/>
          </a:bodyPr>
          <a:lstStyle/>
          <a:p>
            <a:pPr algn="ctr"/>
            <a:r>
              <a:rPr lang="en-IN" sz="2800" b="1" dirty="0" smtClean="0">
                <a:solidFill>
                  <a:schemeClr val="tx1"/>
                </a:solidFill>
                <a:latin typeface="+mn-lt"/>
              </a:rPr>
              <a:t>Failure of Immune system in one of three ways</a:t>
            </a:r>
            <a:r>
              <a:rPr lang="en-IN" sz="2800" b="1" dirty="0" smtClean="0">
                <a:solidFill>
                  <a:schemeClr val="tx1"/>
                </a:solidFill>
              </a:rPr>
              <a:t>:</a:t>
            </a:r>
            <a:endParaRPr lang="en-US" sz="3200" dirty="0">
              <a:solidFill>
                <a:schemeClr val="tx1"/>
              </a:solidFill>
            </a:endParaRPr>
          </a:p>
        </p:txBody>
      </p:sp>
      <p:sp>
        <p:nvSpPr>
          <p:cNvPr id="4" name="Content Placeholder 3"/>
          <p:cNvSpPr>
            <a:spLocks noGrp="1"/>
          </p:cNvSpPr>
          <p:nvPr>
            <p:ph idx="1"/>
          </p:nvPr>
        </p:nvSpPr>
        <p:spPr>
          <a:xfrm>
            <a:off x="152400" y="1747814"/>
            <a:ext cx="8882122" cy="3357586"/>
          </a:xfrm>
        </p:spPr>
        <p:txBody>
          <a:bodyPr>
            <a:normAutofit/>
          </a:bodyPr>
          <a:lstStyle/>
          <a:p>
            <a:r>
              <a:rPr lang="en-US" dirty="0" smtClean="0"/>
              <a:t>Immunodeficiency</a:t>
            </a:r>
            <a:r>
              <a:rPr lang="en-IN" b="1" dirty="0" smtClean="0"/>
              <a:t> </a:t>
            </a:r>
            <a:r>
              <a:rPr lang="en-IN" dirty="0" smtClean="0"/>
              <a:t>(Ineffective Immune response)</a:t>
            </a:r>
            <a:endParaRPr lang="en-US" dirty="0" smtClean="0"/>
          </a:p>
          <a:p>
            <a:endParaRPr lang="en-US" dirty="0" smtClean="0"/>
          </a:p>
          <a:p>
            <a:r>
              <a:rPr lang="en-US" dirty="0" smtClean="0"/>
              <a:t>Hypersensitivity</a:t>
            </a:r>
            <a:r>
              <a:rPr lang="en-IN" b="1" dirty="0" smtClean="0"/>
              <a:t> </a:t>
            </a:r>
            <a:r>
              <a:rPr lang="en-IN" dirty="0" smtClean="0"/>
              <a:t>(Overactive Immune response)</a:t>
            </a:r>
            <a:endParaRPr lang="en-US" dirty="0" smtClean="0"/>
          </a:p>
          <a:p>
            <a:pPr>
              <a:buNone/>
            </a:pPr>
            <a:endParaRPr lang="en-US" dirty="0" smtClean="0"/>
          </a:p>
          <a:p>
            <a:r>
              <a:rPr lang="en-US" dirty="0" smtClean="0">
                <a:solidFill>
                  <a:srgbClr val="FF0000"/>
                </a:solidFill>
              </a:rPr>
              <a:t>Autoimmunity</a:t>
            </a:r>
            <a:r>
              <a:rPr lang="en-IN" b="1" dirty="0" smtClean="0">
                <a:solidFill>
                  <a:srgbClr val="FF0000"/>
                </a:solidFill>
              </a:rPr>
              <a:t> </a:t>
            </a:r>
            <a:r>
              <a:rPr lang="en-IN" dirty="0" smtClean="0">
                <a:solidFill>
                  <a:srgbClr val="FF0000"/>
                </a:solidFill>
              </a:rPr>
              <a:t>(Inappropriate reaction to Self)</a:t>
            </a:r>
            <a:endParaRPr lang="en-US" dirty="0" smtClean="0">
              <a:solidFill>
                <a:srgbClr val="FF0000"/>
              </a:solidFill>
            </a:endParaRPr>
          </a:p>
          <a:p>
            <a:pPr>
              <a:buNone/>
            </a:pPr>
            <a:endParaRPr lang="en-US" dirty="0" smtClean="0"/>
          </a:p>
        </p:txBody>
      </p:sp>
      <p:pic>
        <p:nvPicPr>
          <p:cNvPr id="1026"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00200" y="304800"/>
            <a:ext cx="6086475" cy="5891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9464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476672"/>
            <a:ext cx="8929718" cy="5314528"/>
          </a:xfrm>
        </p:spPr>
        <p:style>
          <a:lnRef idx="2">
            <a:schemeClr val="accent1"/>
          </a:lnRef>
          <a:fillRef idx="1">
            <a:schemeClr val="lt1"/>
          </a:fillRef>
          <a:effectRef idx="0">
            <a:schemeClr val="accent1"/>
          </a:effectRef>
          <a:fontRef idx="minor">
            <a:schemeClr val="dk1"/>
          </a:fontRef>
        </p:style>
        <p:txBody>
          <a:bodyPr>
            <a:normAutofit/>
          </a:bodyPr>
          <a:lstStyle/>
          <a:p>
            <a:pPr algn="just"/>
            <a:r>
              <a:rPr lang="en-US" dirty="0" smtClean="0"/>
              <a:t>Autoimmune diseases are the result of </a:t>
            </a:r>
            <a:r>
              <a:rPr lang="en-US" dirty="0" smtClean="0">
                <a:solidFill>
                  <a:srgbClr val="FF0000"/>
                </a:solidFill>
              </a:rPr>
              <a:t>breakdowns in immune tolerance</a:t>
            </a:r>
            <a:r>
              <a:rPr lang="en-US" dirty="0" smtClean="0">
                <a:solidFill>
                  <a:srgbClr val="002060"/>
                </a:solidFill>
              </a:rPr>
              <a:t>.</a:t>
            </a:r>
          </a:p>
          <a:p>
            <a:pPr algn="just"/>
            <a:endParaRPr lang="en-US" dirty="0" smtClean="0">
              <a:solidFill>
                <a:srgbClr val="002060"/>
              </a:solidFill>
            </a:endParaRPr>
          </a:p>
          <a:p>
            <a:pPr algn="just"/>
            <a:r>
              <a:rPr lang="en-US" dirty="0" smtClean="0"/>
              <a:t>Tolerance can be broken </a:t>
            </a:r>
          </a:p>
          <a:p>
            <a:pPr algn="just">
              <a:buNone/>
            </a:pPr>
            <a:r>
              <a:rPr lang="en-US" dirty="0" smtClean="0"/>
              <a:t>		- </a:t>
            </a:r>
            <a:r>
              <a:rPr lang="en-US" dirty="0" smtClean="0">
                <a:solidFill>
                  <a:srgbClr val="FF0000"/>
                </a:solidFill>
              </a:rPr>
              <a:t>Naturally</a:t>
            </a:r>
            <a:r>
              <a:rPr lang="en-US" dirty="0" smtClean="0"/>
              <a:t> (as in autoimmune diseases) or </a:t>
            </a:r>
          </a:p>
          <a:p>
            <a:pPr algn="just">
              <a:buNone/>
            </a:pPr>
            <a:r>
              <a:rPr lang="en-US" dirty="0" smtClean="0"/>
              <a:t>		- </a:t>
            </a:r>
            <a:r>
              <a:rPr lang="en-US" dirty="0" smtClean="0">
                <a:solidFill>
                  <a:srgbClr val="FF0000"/>
                </a:solidFill>
              </a:rPr>
              <a:t>Artificially</a:t>
            </a:r>
            <a:r>
              <a:rPr lang="en-US" dirty="0" smtClean="0"/>
              <a:t> (by x-irradiation, certain drugs and</a:t>
            </a:r>
          </a:p>
          <a:p>
            <a:pPr algn="just">
              <a:buNone/>
            </a:pPr>
            <a:r>
              <a:rPr lang="en-US" dirty="0" smtClean="0"/>
              <a:t>                         by exposure to cross reactive antigens)</a:t>
            </a:r>
          </a:p>
          <a:p>
            <a:pPr algn="just"/>
            <a:r>
              <a:rPr lang="en-US" dirty="0" smtClean="0"/>
              <a:t>When an antigen induces tolerance, it is termed </a:t>
            </a:r>
            <a:r>
              <a:rPr lang="en-US" b="1" dirty="0" err="1" smtClean="0">
                <a:solidFill>
                  <a:srgbClr val="FF0000"/>
                </a:solidFill>
              </a:rPr>
              <a:t>tolerogen</a:t>
            </a:r>
            <a:endParaRPr lang="en-US" b="1" dirty="0" smtClean="0">
              <a:solidFill>
                <a:srgbClr val="FF0000"/>
              </a:solidFill>
            </a:endParaRPr>
          </a:p>
        </p:txBody>
      </p:sp>
    </p:spTree>
    <p:extLst>
      <p:ext uri="{BB962C8B-B14F-4D97-AF65-F5344CB8AC3E}">
        <p14:creationId xmlns:p14="http://schemas.microsoft.com/office/powerpoint/2010/main" val="25760709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8" y="1071546"/>
            <a:ext cx="9001156" cy="4872054"/>
          </a:xfrm>
        </p:spPr>
        <p:style>
          <a:lnRef idx="2">
            <a:schemeClr val="accent1"/>
          </a:lnRef>
          <a:fillRef idx="1">
            <a:schemeClr val="lt1"/>
          </a:fillRef>
          <a:effectRef idx="0">
            <a:schemeClr val="accent1"/>
          </a:effectRef>
          <a:fontRef idx="minor">
            <a:schemeClr val="dk1"/>
          </a:fontRef>
        </p:style>
        <p:txBody>
          <a:bodyPr>
            <a:normAutofit/>
          </a:bodyPr>
          <a:lstStyle/>
          <a:p>
            <a:pPr>
              <a:lnSpc>
                <a:spcPct val="80000"/>
              </a:lnSpc>
            </a:pPr>
            <a:r>
              <a:rPr lang="en-US" sz="2800" dirty="0" smtClean="0">
                <a:latin typeface="Constantia" pitchFamily="18" charset="0"/>
              </a:rPr>
              <a:t>Autoimmune diseases are characterized by the fact that the activity of the immune system is directed </a:t>
            </a:r>
            <a:r>
              <a:rPr lang="en-US" sz="2800" dirty="0" smtClean="0">
                <a:solidFill>
                  <a:srgbClr val="FF0000"/>
                </a:solidFill>
                <a:latin typeface="Constantia" pitchFamily="18" charset="0"/>
              </a:rPr>
              <a:t>against the body itself </a:t>
            </a:r>
          </a:p>
          <a:p>
            <a:pPr>
              <a:lnSpc>
                <a:spcPct val="80000"/>
              </a:lnSpc>
            </a:pPr>
            <a:endParaRPr lang="en-US" sz="2800" dirty="0" smtClean="0">
              <a:latin typeface="Constantia" pitchFamily="18" charset="0"/>
            </a:endParaRPr>
          </a:p>
          <a:p>
            <a:pPr>
              <a:lnSpc>
                <a:spcPct val="80000"/>
              </a:lnSpc>
            </a:pPr>
            <a:r>
              <a:rPr lang="en-US" sz="2800" dirty="0" smtClean="0">
                <a:latin typeface="Constantia" pitchFamily="18" charset="0"/>
              </a:rPr>
              <a:t>Appearance of </a:t>
            </a:r>
            <a:r>
              <a:rPr lang="en-US" sz="2800" dirty="0" smtClean="0">
                <a:solidFill>
                  <a:srgbClr val="FF0000"/>
                </a:solidFill>
                <a:latin typeface="Constantia" pitchFamily="18" charset="0"/>
              </a:rPr>
              <a:t>auto antibodies</a:t>
            </a:r>
            <a:r>
              <a:rPr lang="en-IN" sz="2800" dirty="0" smtClean="0">
                <a:solidFill>
                  <a:srgbClr val="FF0000"/>
                </a:solidFill>
              </a:rPr>
              <a:t> </a:t>
            </a:r>
            <a:r>
              <a:rPr lang="en-IN" sz="2800" dirty="0" smtClean="0"/>
              <a:t>play a significant role in the pathogenesis of diseases</a:t>
            </a:r>
            <a:r>
              <a:rPr lang="en-US" sz="2800" dirty="0" smtClean="0">
                <a:latin typeface="Constantia" pitchFamily="18" charset="0"/>
              </a:rPr>
              <a:t> </a:t>
            </a:r>
          </a:p>
          <a:p>
            <a:pPr>
              <a:lnSpc>
                <a:spcPct val="80000"/>
              </a:lnSpc>
            </a:pPr>
            <a:endParaRPr lang="en-US" sz="2800" dirty="0" smtClean="0">
              <a:latin typeface="Constantia" pitchFamily="18" charset="0"/>
            </a:endParaRPr>
          </a:p>
          <a:p>
            <a:pPr>
              <a:lnSpc>
                <a:spcPct val="80000"/>
              </a:lnSpc>
            </a:pPr>
            <a:r>
              <a:rPr lang="en-US" sz="2800" dirty="0" smtClean="0">
                <a:latin typeface="Constantia" pitchFamily="18" charset="0"/>
              </a:rPr>
              <a:t> </a:t>
            </a:r>
            <a:r>
              <a:rPr lang="en-US" sz="2800" dirty="0" smtClean="0">
                <a:solidFill>
                  <a:srgbClr val="002060"/>
                </a:solidFill>
                <a:latin typeface="Constantia" pitchFamily="18" charset="0"/>
              </a:rPr>
              <a:t>Auto antigens </a:t>
            </a:r>
            <a:r>
              <a:rPr lang="en-US" sz="2800" dirty="0" smtClean="0">
                <a:latin typeface="Constantia" pitchFamily="18" charset="0"/>
              </a:rPr>
              <a:t>are components such as the</a:t>
            </a:r>
          </a:p>
          <a:p>
            <a:pPr>
              <a:lnSpc>
                <a:spcPct val="80000"/>
              </a:lnSpc>
              <a:buNone/>
            </a:pPr>
            <a:r>
              <a:rPr lang="en-US" sz="2800" dirty="0" smtClean="0">
                <a:latin typeface="Constantia" pitchFamily="18" charset="0"/>
              </a:rPr>
              <a:t>		</a:t>
            </a:r>
            <a:r>
              <a:rPr lang="en-US" sz="2800" dirty="0" smtClean="0">
                <a:solidFill>
                  <a:srgbClr val="002060"/>
                </a:solidFill>
                <a:latin typeface="Constantia" pitchFamily="18" charset="0"/>
              </a:rPr>
              <a:t>- </a:t>
            </a:r>
            <a:r>
              <a:rPr lang="en-US" sz="2800" dirty="0" smtClean="0">
                <a:solidFill>
                  <a:srgbClr val="FF0000"/>
                </a:solidFill>
                <a:latin typeface="Constantia" pitchFamily="18" charset="0"/>
              </a:rPr>
              <a:t>Fragments of cell membranes, </a:t>
            </a:r>
          </a:p>
          <a:p>
            <a:pPr>
              <a:lnSpc>
                <a:spcPct val="80000"/>
              </a:lnSpc>
              <a:buNone/>
            </a:pPr>
            <a:r>
              <a:rPr lang="en-US" sz="2800" dirty="0" smtClean="0">
                <a:solidFill>
                  <a:srgbClr val="FF0000"/>
                </a:solidFill>
                <a:latin typeface="Constantia" pitchFamily="18" charset="0"/>
              </a:rPr>
              <a:t>		- Proteins, </a:t>
            </a:r>
          </a:p>
          <a:p>
            <a:pPr>
              <a:lnSpc>
                <a:spcPct val="80000"/>
              </a:lnSpc>
              <a:buNone/>
            </a:pPr>
            <a:r>
              <a:rPr lang="en-US" sz="2800" dirty="0" smtClean="0">
                <a:solidFill>
                  <a:srgbClr val="FF0000"/>
                </a:solidFill>
                <a:latin typeface="Constantia" pitchFamily="18" charset="0"/>
              </a:rPr>
              <a:t>		- DNA or RNA which circulate in the blood stream</a:t>
            </a:r>
          </a:p>
          <a:p>
            <a:pPr>
              <a:lnSpc>
                <a:spcPct val="80000"/>
              </a:lnSpc>
              <a:buNone/>
            </a:pPr>
            <a:r>
              <a:rPr lang="en-US" sz="2800" dirty="0" smtClean="0">
                <a:solidFill>
                  <a:srgbClr val="FF0000"/>
                </a:solidFill>
                <a:latin typeface="Constantia" pitchFamily="18" charset="0"/>
              </a:rPr>
              <a:t>                                                                                      </a:t>
            </a:r>
          </a:p>
        </p:txBody>
      </p:sp>
    </p:spTree>
    <p:extLst>
      <p:ext uri="{BB962C8B-B14F-4D97-AF65-F5344CB8AC3E}">
        <p14:creationId xmlns:p14="http://schemas.microsoft.com/office/powerpoint/2010/main" val="3633736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52400"/>
            <a:ext cx="8624918" cy="6553200"/>
          </a:xfrm>
        </p:spPr>
        <p:style>
          <a:lnRef idx="1">
            <a:schemeClr val="accent5"/>
          </a:lnRef>
          <a:fillRef idx="2">
            <a:schemeClr val="accent5"/>
          </a:fillRef>
          <a:effectRef idx="1">
            <a:schemeClr val="accent5"/>
          </a:effectRef>
          <a:fontRef idx="minor">
            <a:schemeClr val="dk1"/>
          </a:fontRef>
        </p:style>
        <p:txBody>
          <a:bodyPr>
            <a:normAutofit/>
          </a:bodyPr>
          <a:lstStyle/>
          <a:p>
            <a:pPr algn="ctr">
              <a:buNone/>
            </a:pPr>
            <a:r>
              <a:rPr lang="en-US" sz="2400" dirty="0" smtClean="0">
                <a:latin typeface="Constantia" pitchFamily="18" charset="0"/>
              </a:rPr>
              <a:t>Auto antigens</a:t>
            </a:r>
          </a:p>
          <a:p>
            <a:pPr algn="ctr">
              <a:buNone/>
            </a:pPr>
            <a:r>
              <a:rPr lang="en-US" sz="2400" dirty="0" smtClean="0">
                <a:latin typeface="Constantia" pitchFamily="18" charset="0"/>
              </a:rPr>
              <a:t>Bind to "receptors" on the surface of immune cells</a:t>
            </a:r>
          </a:p>
          <a:p>
            <a:pPr algn="ctr">
              <a:buNone/>
            </a:pPr>
            <a:r>
              <a:rPr lang="en-US" sz="2400" dirty="0" smtClean="0">
                <a:latin typeface="Constantia" pitchFamily="18" charset="0"/>
              </a:rPr>
              <a:t>Activation immune cells</a:t>
            </a:r>
            <a:endParaRPr lang="en-US" sz="2800" dirty="0" smtClean="0">
              <a:latin typeface="Constantia" pitchFamily="18" charset="0"/>
            </a:endParaRPr>
          </a:p>
          <a:p>
            <a:pPr algn="ctr">
              <a:buNone/>
            </a:pPr>
            <a:r>
              <a:rPr lang="en-US" sz="2400" dirty="0" smtClean="0">
                <a:latin typeface="Constantia" pitchFamily="18" charset="0"/>
              </a:rPr>
              <a:t>Release of inflammatory agents that influence the cell-cell communication</a:t>
            </a:r>
          </a:p>
          <a:p>
            <a:pPr algn="ctr">
              <a:buNone/>
            </a:pPr>
            <a:r>
              <a:rPr lang="en-US" sz="2400" dirty="0" smtClean="0">
                <a:latin typeface="Constantia" pitchFamily="18" charset="0"/>
              </a:rPr>
              <a:t>B-lymphocytes</a:t>
            </a:r>
            <a:r>
              <a:rPr lang="en-US" sz="2400" dirty="0" smtClean="0"/>
              <a:t>                      Macrophages or T-cells</a:t>
            </a:r>
          </a:p>
          <a:p>
            <a:pPr>
              <a:buNone/>
            </a:pPr>
            <a:r>
              <a:rPr lang="en-US" sz="2400" dirty="0" smtClean="0">
                <a:latin typeface="Constantia" pitchFamily="18" charset="0"/>
              </a:rPr>
              <a:t>    Autoantibody-producing                D</a:t>
            </a:r>
            <a:r>
              <a:rPr lang="en-US" sz="2400" dirty="0" smtClean="0"/>
              <a:t>estroy healthy tissue</a:t>
            </a:r>
            <a:endParaRPr lang="en-US" sz="2400" dirty="0" smtClean="0">
              <a:latin typeface="Constantia" pitchFamily="18" charset="0"/>
            </a:endParaRPr>
          </a:p>
          <a:p>
            <a:pPr>
              <a:buNone/>
            </a:pPr>
            <a:r>
              <a:rPr lang="en-US" sz="2400" dirty="0" smtClean="0">
                <a:latin typeface="Constantia" pitchFamily="18" charset="0"/>
              </a:rPr>
              <a:t>        plasma cells</a:t>
            </a:r>
            <a:endParaRPr lang="en-US" sz="2400" dirty="0" smtClean="0"/>
          </a:p>
          <a:p>
            <a:pPr>
              <a:buNone/>
            </a:pPr>
            <a:r>
              <a:rPr lang="en-US" sz="2400" dirty="0" smtClean="0"/>
              <a:t>                  transported via the blood</a:t>
            </a:r>
          </a:p>
          <a:p>
            <a:pPr>
              <a:buNone/>
            </a:pPr>
            <a:r>
              <a:rPr lang="en-US" sz="2400" dirty="0" smtClean="0"/>
              <a:t>       various organs</a:t>
            </a:r>
          </a:p>
          <a:p>
            <a:pPr>
              <a:buNone/>
            </a:pPr>
            <a:r>
              <a:rPr lang="en-US" sz="2400" dirty="0" smtClean="0"/>
              <a:t>    block hormones, growth factors and other substances important for the maintenance of cell function from reaching their destination and site of activity</a:t>
            </a:r>
          </a:p>
          <a:p>
            <a:pPr>
              <a:buNone/>
            </a:pPr>
            <a:r>
              <a:rPr lang="en-US" sz="2400" dirty="0" smtClean="0"/>
              <a:t>    Organ failure </a:t>
            </a:r>
            <a:endParaRPr lang="en-IN" dirty="0"/>
          </a:p>
        </p:txBody>
      </p:sp>
      <p:sp>
        <p:nvSpPr>
          <p:cNvPr id="4" name="Down Arrow 3"/>
          <p:cNvSpPr/>
          <p:nvPr/>
        </p:nvSpPr>
        <p:spPr>
          <a:xfrm>
            <a:off x="4500562" y="521170"/>
            <a:ext cx="148461" cy="2312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Down Arrow 4"/>
          <p:cNvSpPr/>
          <p:nvPr/>
        </p:nvSpPr>
        <p:spPr>
          <a:xfrm>
            <a:off x="4500562" y="949798"/>
            <a:ext cx="148461" cy="2312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Down Arrow 5"/>
          <p:cNvSpPr/>
          <p:nvPr/>
        </p:nvSpPr>
        <p:spPr>
          <a:xfrm>
            <a:off x="4500562" y="1378426"/>
            <a:ext cx="148461" cy="2312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Down Arrow 6"/>
          <p:cNvSpPr/>
          <p:nvPr/>
        </p:nvSpPr>
        <p:spPr>
          <a:xfrm>
            <a:off x="6429388" y="2664310"/>
            <a:ext cx="200012" cy="1156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Down Arrow 7"/>
          <p:cNvSpPr/>
          <p:nvPr/>
        </p:nvSpPr>
        <p:spPr>
          <a:xfrm>
            <a:off x="1905000" y="2664310"/>
            <a:ext cx="200012" cy="1156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Down Arrow 8"/>
          <p:cNvSpPr/>
          <p:nvPr/>
        </p:nvSpPr>
        <p:spPr>
          <a:xfrm flipH="1">
            <a:off x="1478281" y="4456354"/>
            <a:ext cx="45719" cy="1156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Down Arrow 9"/>
          <p:cNvSpPr/>
          <p:nvPr/>
        </p:nvSpPr>
        <p:spPr>
          <a:xfrm>
            <a:off x="1428728" y="3505200"/>
            <a:ext cx="45719" cy="5396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Bent-Up Arrow 10"/>
          <p:cNvSpPr/>
          <p:nvPr/>
        </p:nvSpPr>
        <p:spPr>
          <a:xfrm rot="10800000">
            <a:off x="3000364" y="2092806"/>
            <a:ext cx="494872" cy="23129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Bent-Up Arrow 11"/>
          <p:cNvSpPr/>
          <p:nvPr/>
        </p:nvSpPr>
        <p:spPr>
          <a:xfrm rot="10800000" flipH="1">
            <a:off x="5857884" y="2092806"/>
            <a:ext cx="494872" cy="23129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Down Arrow 12"/>
          <p:cNvSpPr/>
          <p:nvPr/>
        </p:nvSpPr>
        <p:spPr>
          <a:xfrm flipH="1">
            <a:off x="1452562" y="5643743"/>
            <a:ext cx="71438" cy="1156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232778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1004</TotalTime>
  <Words>1847</Words>
  <Application>Microsoft Office PowerPoint</Application>
  <PresentationFormat>On-screen Show (4:3)</PresentationFormat>
  <Paragraphs>493</Paragraphs>
  <Slides>55</Slides>
  <Notes>8</Notes>
  <HiddenSlides>5</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Autoimmune Diseases  of         Maxillo-Facial region</vt:lpstr>
      <vt:lpstr>PowerPoint Presentation</vt:lpstr>
      <vt:lpstr>PowerPoint Presentation</vt:lpstr>
      <vt:lpstr>PowerPoint Presentation</vt:lpstr>
      <vt:lpstr>PowerPoint Presentation</vt:lpstr>
      <vt:lpstr>Failure of Immune system in one of three ways: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Autoimmune Diseases of         Maxillo-Facial region</dc:title>
  <dc:creator>pratima</dc:creator>
  <cp:lastModifiedBy>pratima soni</cp:lastModifiedBy>
  <cp:revision>19</cp:revision>
  <dcterms:created xsi:type="dcterms:W3CDTF">2006-08-16T00:00:00Z</dcterms:created>
  <dcterms:modified xsi:type="dcterms:W3CDTF">2021-06-18T03:31:35Z</dcterms:modified>
</cp:coreProperties>
</file>