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600" r:id="rId4"/>
    <p:sldId id="557" r:id="rId5"/>
    <p:sldId id="567" r:id="rId6"/>
    <p:sldId id="572" r:id="rId7"/>
    <p:sldId id="575" r:id="rId8"/>
    <p:sldId id="591" r:id="rId9"/>
    <p:sldId id="592" r:id="rId10"/>
    <p:sldId id="581" r:id="rId11"/>
    <p:sldId id="588" r:id="rId12"/>
    <p:sldId id="589" r:id="rId13"/>
    <p:sldId id="374" r:id="rId14"/>
    <p:sldId id="375" r:id="rId15"/>
    <p:sldId id="379" r:id="rId16"/>
    <p:sldId id="382" r:id="rId17"/>
    <p:sldId id="385" r:id="rId18"/>
    <p:sldId id="594" r:id="rId19"/>
    <p:sldId id="389" r:id="rId20"/>
    <p:sldId id="586" r:id="rId21"/>
    <p:sldId id="401" r:id="rId22"/>
    <p:sldId id="595" r:id="rId23"/>
    <p:sldId id="597" r:id="rId24"/>
    <p:sldId id="426" r:id="rId25"/>
    <p:sldId id="558" r:id="rId26"/>
    <p:sldId id="561" r:id="rId27"/>
    <p:sldId id="563" r:id="rId28"/>
    <p:sldId id="568" r:id="rId29"/>
    <p:sldId id="569" r:id="rId30"/>
    <p:sldId id="570" r:id="rId31"/>
    <p:sldId id="598" r:id="rId32"/>
    <p:sldId id="599" r:id="rId33"/>
    <p:sldId id="55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6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75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332D7E-C208-48C6-9D60-208D4877815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2769E6-471B-4889-BDB0-5255B41250E3}">
      <dgm:prSet/>
      <dgm:spPr>
        <a:solidFill>
          <a:schemeClr val="tx1"/>
        </a:solidFill>
        <a:ln>
          <a:solidFill>
            <a:srgbClr val="92D050"/>
          </a:solidFill>
        </a:ln>
      </dgm:spPr>
      <dgm:t>
        <a:bodyPr/>
        <a:lstStyle/>
        <a:p>
          <a:pPr rtl="0"/>
          <a:r>
            <a:rPr lang="en-US" dirty="0">
              <a:latin typeface="Andalus" pitchFamily="18" charset="-78"/>
              <a:cs typeface="Andalus" pitchFamily="18" charset="-78"/>
            </a:rPr>
            <a:t>T1 weighted images</a:t>
          </a:r>
        </a:p>
      </dgm:t>
    </dgm:pt>
    <dgm:pt modelId="{E2E38DD2-10C6-44E4-B37B-0418BFB6B7AB}" type="parTrans" cxnId="{183DA96F-D6EC-4AB9-BDDD-4FA36FB2D6AF}">
      <dgm:prSet/>
      <dgm:spPr/>
      <dgm:t>
        <a:bodyPr/>
        <a:lstStyle/>
        <a:p>
          <a:endParaRPr lang="en-US"/>
        </a:p>
      </dgm:t>
    </dgm:pt>
    <dgm:pt modelId="{A63D3CB9-0443-4433-9E3B-1E50FD46A219}" type="sibTrans" cxnId="{183DA96F-D6EC-4AB9-BDDD-4FA36FB2D6AF}">
      <dgm:prSet/>
      <dgm:spPr/>
      <dgm:t>
        <a:bodyPr/>
        <a:lstStyle/>
        <a:p>
          <a:endParaRPr lang="en-US"/>
        </a:p>
      </dgm:t>
    </dgm:pt>
    <dgm:pt modelId="{610333C6-0C38-4046-B163-036EB2901C07}">
      <dgm:prSet/>
      <dgm:spPr>
        <a:solidFill>
          <a:schemeClr val="tx1"/>
        </a:solidFill>
        <a:ln>
          <a:solidFill>
            <a:srgbClr val="92D050"/>
          </a:solidFill>
        </a:ln>
      </dgm:spPr>
      <dgm:t>
        <a:bodyPr/>
        <a:lstStyle/>
        <a:p>
          <a:pPr rtl="0"/>
          <a:r>
            <a:rPr lang="en-US" dirty="0">
              <a:latin typeface="Andalus" pitchFamily="18" charset="-78"/>
              <a:cs typeface="Andalus" pitchFamily="18" charset="-78"/>
            </a:rPr>
            <a:t>T2 weighted images</a:t>
          </a:r>
        </a:p>
      </dgm:t>
    </dgm:pt>
    <dgm:pt modelId="{F6ECA1B5-F2D8-4629-99ED-5FD84EB1E09A}" type="parTrans" cxnId="{D321948B-B0A8-401E-9E64-E2D4A3A182A4}">
      <dgm:prSet/>
      <dgm:spPr/>
      <dgm:t>
        <a:bodyPr/>
        <a:lstStyle/>
        <a:p>
          <a:endParaRPr lang="en-US"/>
        </a:p>
      </dgm:t>
    </dgm:pt>
    <dgm:pt modelId="{404516E0-6345-4AE7-8FBB-80C2188B3CEA}" type="sibTrans" cxnId="{D321948B-B0A8-401E-9E64-E2D4A3A182A4}">
      <dgm:prSet/>
      <dgm:spPr/>
      <dgm:t>
        <a:bodyPr/>
        <a:lstStyle/>
        <a:p>
          <a:endParaRPr lang="en-US"/>
        </a:p>
      </dgm:t>
    </dgm:pt>
    <dgm:pt modelId="{386385AD-5AB9-4085-9E4F-DADD00F8C01E}">
      <dgm:prSet custT="1"/>
      <dgm:spPr>
        <a:solidFill>
          <a:srgbClr val="92D050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4800" dirty="0">
              <a:latin typeface="Andalus" pitchFamily="18" charset="-78"/>
              <a:cs typeface="Andalus" pitchFamily="18" charset="-78"/>
            </a:rPr>
            <a:t>Anatomical evaluation</a:t>
          </a:r>
        </a:p>
      </dgm:t>
    </dgm:pt>
    <dgm:pt modelId="{F79AC455-15AD-4108-AAA5-0E79A2C9E01A}" type="parTrans" cxnId="{31A603C5-613C-495C-8FD7-1E257E60AE9D}">
      <dgm:prSet/>
      <dgm:spPr/>
      <dgm:t>
        <a:bodyPr/>
        <a:lstStyle/>
        <a:p>
          <a:endParaRPr lang="en-US"/>
        </a:p>
      </dgm:t>
    </dgm:pt>
    <dgm:pt modelId="{75E2476C-5DDF-44CC-97B4-F2C53D4F99C1}" type="sibTrans" cxnId="{31A603C5-613C-495C-8FD7-1E257E60AE9D}">
      <dgm:prSet/>
      <dgm:spPr/>
      <dgm:t>
        <a:bodyPr/>
        <a:lstStyle/>
        <a:p>
          <a:endParaRPr lang="en-US"/>
        </a:p>
      </dgm:t>
    </dgm:pt>
    <dgm:pt modelId="{A56745F1-CE0E-4C8C-9BC6-D23D6431F546}">
      <dgm:prSet custT="1"/>
      <dgm:spPr>
        <a:solidFill>
          <a:srgbClr val="92D050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4800" dirty="0">
              <a:latin typeface="Andalus" pitchFamily="18" charset="-78"/>
              <a:cs typeface="Andalus" pitchFamily="18" charset="-78"/>
            </a:rPr>
            <a:t>Pathological processes</a:t>
          </a:r>
        </a:p>
      </dgm:t>
    </dgm:pt>
    <dgm:pt modelId="{256700CB-3B30-40A3-8FA7-383B2E49462D}" type="parTrans" cxnId="{59B5541C-747A-4872-93CB-87CF29000733}">
      <dgm:prSet/>
      <dgm:spPr/>
      <dgm:t>
        <a:bodyPr/>
        <a:lstStyle/>
        <a:p>
          <a:endParaRPr lang="en-US"/>
        </a:p>
      </dgm:t>
    </dgm:pt>
    <dgm:pt modelId="{B249F210-9401-4A8A-89B8-BDB5858D8AFF}" type="sibTrans" cxnId="{59B5541C-747A-4872-93CB-87CF29000733}">
      <dgm:prSet/>
      <dgm:spPr/>
      <dgm:t>
        <a:bodyPr/>
        <a:lstStyle/>
        <a:p>
          <a:endParaRPr lang="en-US"/>
        </a:p>
      </dgm:t>
    </dgm:pt>
    <dgm:pt modelId="{09E616BB-AFDE-412E-8013-CCBB62D9EDA5}" type="pres">
      <dgm:prSet presAssocID="{50332D7E-C208-48C6-9D60-208D48778150}" presName="linearFlow" presStyleCnt="0">
        <dgm:presLayoutVars>
          <dgm:dir/>
          <dgm:animLvl val="lvl"/>
          <dgm:resizeHandles val="exact"/>
        </dgm:presLayoutVars>
      </dgm:prSet>
      <dgm:spPr/>
    </dgm:pt>
    <dgm:pt modelId="{DEF1FD66-A983-490C-8D5D-276A82FFDC84}" type="pres">
      <dgm:prSet presAssocID="{472769E6-471B-4889-BDB0-5255B41250E3}" presName="composite" presStyleCnt="0"/>
      <dgm:spPr/>
    </dgm:pt>
    <dgm:pt modelId="{F136FAAA-D986-457E-B5C5-333CFE8221A6}" type="pres">
      <dgm:prSet presAssocID="{472769E6-471B-4889-BDB0-5255B41250E3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64161EAC-E401-41AF-B7C5-CE4B574FEDD1}" type="pres">
      <dgm:prSet presAssocID="{472769E6-471B-4889-BDB0-5255B41250E3}" presName="descendantText" presStyleLbl="alignAcc1" presStyleIdx="0" presStyleCnt="2">
        <dgm:presLayoutVars>
          <dgm:bulletEnabled val="1"/>
        </dgm:presLayoutVars>
      </dgm:prSet>
      <dgm:spPr/>
    </dgm:pt>
    <dgm:pt modelId="{C27C703A-23D6-4D2E-8B0B-C1CAD525E3D3}" type="pres">
      <dgm:prSet presAssocID="{A63D3CB9-0443-4433-9E3B-1E50FD46A219}" presName="sp" presStyleCnt="0"/>
      <dgm:spPr/>
    </dgm:pt>
    <dgm:pt modelId="{11AF3505-ABE2-4061-AA12-69B70E001627}" type="pres">
      <dgm:prSet presAssocID="{610333C6-0C38-4046-B163-036EB2901C07}" presName="composite" presStyleCnt="0"/>
      <dgm:spPr/>
    </dgm:pt>
    <dgm:pt modelId="{B8604705-F229-4B3A-AEB6-90E7DFF2E407}" type="pres">
      <dgm:prSet presAssocID="{610333C6-0C38-4046-B163-036EB2901C07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8D11EFD5-1F7E-4D26-A51E-E1E6F82FB5F2}" type="pres">
      <dgm:prSet presAssocID="{610333C6-0C38-4046-B163-036EB2901C07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59B5541C-747A-4872-93CB-87CF29000733}" srcId="{610333C6-0C38-4046-B163-036EB2901C07}" destId="{A56745F1-CE0E-4C8C-9BC6-D23D6431F546}" srcOrd="0" destOrd="0" parTransId="{256700CB-3B30-40A3-8FA7-383B2E49462D}" sibTransId="{B249F210-9401-4A8A-89B8-BDB5858D8AFF}"/>
    <dgm:cxn modelId="{4548571D-EA0A-453B-A3CC-7302E7C9E3CB}" type="presOf" srcId="{610333C6-0C38-4046-B163-036EB2901C07}" destId="{B8604705-F229-4B3A-AEB6-90E7DFF2E407}" srcOrd="0" destOrd="0" presId="urn:microsoft.com/office/officeart/2005/8/layout/chevron2"/>
    <dgm:cxn modelId="{183DA96F-D6EC-4AB9-BDDD-4FA36FB2D6AF}" srcId="{50332D7E-C208-48C6-9D60-208D48778150}" destId="{472769E6-471B-4889-BDB0-5255B41250E3}" srcOrd="0" destOrd="0" parTransId="{E2E38DD2-10C6-44E4-B37B-0418BFB6B7AB}" sibTransId="{A63D3CB9-0443-4433-9E3B-1E50FD46A219}"/>
    <dgm:cxn modelId="{D321948B-B0A8-401E-9E64-E2D4A3A182A4}" srcId="{50332D7E-C208-48C6-9D60-208D48778150}" destId="{610333C6-0C38-4046-B163-036EB2901C07}" srcOrd="1" destOrd="0" parTransId="{F6ECA1B5-F2D8-4629-99ED-5FD84EB1E09A}" sibTransId="{404516E0-6345-4AE7-8FBB-80C2188B3CEA}"/>
    <dgm:cxn modelId="{01580BA8-B3BA-4205-86DE-54BF55B88242}" type="presOf" srcId="{A56745F1-CE0E-4C8C-9BC6-D23D6431F546}" destId="{8D11EFD5-1F7E-4D26-A51E-E1E6F82FB5F2}" srcOrd="0" destOrd="0" presId="urn:microsoft.com/office/officeart/2005/8/layout/chevron2"/>
    <dgm:cxn modelId="{31A603C5-613C-495C-8FD7-1E257E60AE9D}" srcId="{472769E6-471B-4889-BDB0-5255B41250E3}" destId="{386385AD-5AB9-4085-9E4F-DADD00F8C01E}" srcOrd="0" destOrd="0" parTransId="{F79AC455-15AD-4108-AAA5-0E79A2C9E01A}" sibTransId="{75E2476C-5DDF-44CC-97B4-F2C53D4F99C1}"/>
    <dgm:cxn modelId="{0F9BDEDD-2EE1-4459-B91A-C25D3C5F0A91}" type="presOf" srcId="{50332D7E-C208-48C6-9D60-208D48778150}" destId="{09E616BB-AFDE-412E-8013-CCBB62D9EDA5}" srcOrd="0" destOrd="0" presId="urn:microsoft.com/office/officeart/2005/8/layout/chevron2"/>
    <dgm:cxn modelId="{8D45D9F6-ED5E-4382-8A57-E29C1677EB40}" type="presOf" srcId="{472769E6-471B-4889-BDB0-5255B41250E3}" destId="{F136FAAA-D986-457E-B5C5-333CFE8221A6}" srcOrd="0" destOrd="0" presId="urn:microsoft.com/office/officeart/2005/8/layout/chevron2"/>
    <dgm:cxn modelId="{7AB1A1F9-5B41-4EB8-AA33-D53D1CBB6A12}" type="presOf" srcId="{386385AD-5AB9-4085-9E4F-DADD00F8C01E}" destId="{64161EAC-E401-41AF-B7C5-CE4B574FEDD1}" srcOrd="0" destOrd="0" presId="urn:microsoft.com/office/officeart/2005/8/layout/chevron2"/>
    <dgm:cxn modelId="{E80FBE7E-365A-4B42-B8A1-A2A71DFDB6FF}" type="presParOf" srcId="{09E616BB-AFDE-412E-8013-CCBB62D9EDA5}" destId="{DEF1FD66-A983-490C-8D5D-276A82FFDC84}" srcOrd="0" destOrd="0" presId="urn:microsoft.com/office/officeart/2005/8/layout/chevron2"/>
    <dgm:cxn modelId="{E1A0172E-2336-42A9-9E61-B399F4769EC5}" type="presParOf" srcId="{DEF1FD66-A983-490C-8D5D-276A82FFDC84}" destId="{F136FAAA-D986-457E-B5C5-333CFE8221A6}" srcOrd="0" destOrd="0" presId="urn:microsoft.com/office/officeart/2005/8/layout/chevron2"/>
    <dgm:cxn modelId="{675DA42B-E80D-4939-B2D0-25DBB3048FC3}" type="presParOf" srcId="{DEF1FD66-A983-490C-8D5D-276A82FFDC84}" destId="{64161EAC-E401-41AF-B7C5-CE4B574FEDD1}" srcOrd="1" destOrd="0" presId="urn:microsoft.com/office/officeart/2005/8/layout/chevron2"/>
    <dgm:cxn modelId="{4680052C-2CBC-4598-9D7E-E307AB99ABEF}" type="presParOf" srcId="{09E616BB-AFDE-412E-8013-CCBB62D9EDA5}" destId="{C27C703A-23D6-4D2E-8B0B-C1CAD525E3D3}" srcOrd="1" destOrd="0" presId="urn:microsoft.com/office/officeart/2005/8/layout/chevron2"/>
    <dgm:cxn modelId="{A6A48355-B6B4-4DAD-AB43-B3C79204120B}" type="presParOf" srcId="{09E616BB-AFDE-412E-8013-CCBB62D9EDA5}" destId="{11AF3505-ABE2-4061-AA12-69B70E001627}" srcOrd="2" destOrd="0" presId="urn:microsoft.com/office/officeart/2005/8/layout/chevron2"/>
    <dgm:cxn modelId="{75B5BEFD-1286-4C2B-9291-22824C8C5C38}" type="presParOf" srcId="{11AF3505-ABE2-4061-AA12-69B70E001627}" destId="{B8604705-F229-4B3A-AEB6-90E7DFF2E407}" srcOrd="0" destOrd="0" presId="urn:microsoft.com/office/officeart/2005/8/layout/chevron2"/>
    <dgm:cxn modelId="{F2DEBAA9-20E8-4BBB-842E-B45346722F6B}" type="presParOf" srcId="{11AF3505-ABE2-4061-AA12-69B70E001627}" destId="{8D11EFD5-1F7E-4D26-A51E-E1E6F82FB5F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6FAAA-D986-457E-B5C5-333CFE8221A6}">
      <dsp:nvSpPr>
        <dsp:cNvPr id="0" name=""/>
        <dsp:cNvSpPr/>
      </dsp:nvSpPr>
      <dsp:spPr>
        <a:xfrm rot="5400000">
          <a:off x="-406231" y="407049"/>
          <a:ext cx="2708207" cy="1895744"/>
        </a:xfrm>
        <a:prstGeom prst="chevron">
          <a:avLst/>
        </a:prstGeom>
        <a:solidFill>
          <a:schemeClr val="tx1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ndalus" pitchFamily="18" charset="-78"/>
              <a:cs typeface="Andalus" pitchFamily="18" charset="-78"/>
            </a:rPr>
            <a:t>T1 weighted images</a:t>
          </a:r>
        </a:p>
      </dsp:txBody>
      <dsp:txXfrm rot="-5400000">
        <a:off x="1" y="948689"/>
        <a:ext cx="1895744" cy="812463"/>
      </dsp:txXfrm>
    </dsp:sp>
    <dsp:sp modelId="{64161EAC-E401-41AF-B7C5-CE4B574FEDD1}">
      <dsp:nvSpPr>
        <dsp:cNvPr id="0" name=""/>
        <dsp:cNvSpPr/>
      </dsp:nvSpPr>
      <dsp:spPr>
        <a:xfrm rot="5400000">
          <a:off x="4411105" y="-2514542"/>
          <a:ext cx="1760334" cy="6791055"/>
        </a:xfrm>
        <a:prstGeom prst="round2SameRect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800" kern="1200" dirty="0">
              <a:latin typeface="Andalus" pitchFamily="18" charset="-78"/>
              <a:cs typeface="Andalus" pitchFamily="18" charset="-78"/>
            </a:rPr>
            <a:t>Anatomical evaluation</a:t>
          </a:r>
        </a:p>
      </dsp:txBody>
      <dsp:txXfrm rot="-5400000">
        <a:off x="1895745" y="86750"/>
        <a:ext cx="6705123" cy="1588470"/>
      </dsp:txXfrm>
    </dsp:sp>
    <dsp:sp modelId="{B8604705-F229-4B3A-AEB6-90E7DFF2E407}">
      <dsp:nvSpPr>
        <dsp:cNvPr id="0" name=""/>
        <dsp:cNvSpPr/>
      </dsp:nvSpPr>
      <dsp:spPr>
        <a:xfrm rot="5400000">
          <a:off x="-406231" y="2832768"/>
          <a:ext cx="2708207" cy="1895744"/>
        </a:xfrm>
        <a:prstGeom prst="chevron">
          <a:avLst/>
        </a:prstGeom>
        <a:solidFill>
          <a:schemeClr val="tx1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ndalus" pitchFamily="18" charset="-78"/>
              <a:cs typeface="Andalus" pitchFamily="18" charset="-78"/>
            </a:rPr>
            <a:t>T2 weighted images</a:t>
          </a:r>
        </a:p>
      </dsp:txBody>
      <dsp:txXfrm rot="-5400000">
        <a:off x="1" y="3374408"/>
        <a:ext cx="1895744" cy="812463"/>
      </dsp:txXfrm>
    </dsp:sp>
    <dsp:sp modelId="{8D11EFD5-1F7E-4D26-A51E-E1E6F82FB5F2}">
      <dsp:nvSpPr>
        <dsp:cNvPr id="0" name=""/>
        <dsp:cNvSpPr/>
      </dsp:nvSpPr>
      <dsp:spPr>
        <a:xfrm rot="5400000">
          <a:off x="4411105" y="-88822"/>
          <a:ext cx="1760334" cy="6791055"/>
        </a:xfrm>
        <a:prstGeom prst="round2SameRect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800" kern="1200" dirty="0">
              <a:latin typeface="Andalus" pitchFamily="18" charset="-78"/>
              <a:cs typeface="Andalus" pitchFamily="18" charset="-78"/>
            </a:rPr>
            <a:t>Pathological processes</a:t>
          </a:r>
        </a:p>
      </dsp:txBody>
      <dsp:txXfrm rot="-5400000">
        <a:off x="1895745" y="2512470"/>
        <a:ext cx="6705123" cy="1588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D3FCA-FDA8-4F60-9A2F-B17CEF05267E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0DB1B-7540-46B5-B43A-95700F633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Because spin is associated with an electrical charge, a magnetic field is generated in nuclei with unpaired nucleons, causing these nuclei to act as magnets with north and south poles (magnetic dipoles).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0DB1B-7540-46B5-B43A-95700F633D3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4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2B761F-DC2A-4EAA-A4F0-E5CD291CEAB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54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In a strong external magnetic field a new magnetic vector along the external field is established in the patient (a). Sending in an RF pulse causes a new transversal magnetization while longitudinal magnetization decreases (b). Depending on the RF pulse, longitudinal magnetization may even totally disappear (c).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0DB1B-7540-46B5-B43A-95700F633D3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58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As the transversal magnetic vector moves around with the </a:t>
            </a:r>
            <a:r>
              <a:rPr lang="en-US" sz="1200" dirty="0" err="1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precessing</a:t>
            </a:r>
            <a:r>
              <a:rPr lang="en-US" sz="12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protons, it comes towards the antenna, goes away from it, comes towards it again and so on, also with the precession frequency. The resulting MR signal therefore also has the precession frequency.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0DB1B-7540-46B5-B43A-95700F633D3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After the RF pulse is switched off , protons go back from their higher to the lower state of energy, i.e. point up again. This is illustrated "one-by-one". The effect is that longitudinal magnetization increases and grows back to its</a:t>
            </a:r>
            <a:br>
              <a:rPr lang="en-US" sz="12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12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original value.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0DB1B-7540-46B5-B43A-95700F633D3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40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As the strong magnetic field may move them and fatal results.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0DB1B-7540-46B5-B43A-95700F633D3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88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Gold and stainless steel are ferromagnetic materials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0DB1B-7540-46B5-B43A-95700F633D3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09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No </a:t>
            </a:r>
            <a:r>
              <a:rPr lang="en-US" sz="1200" b="1" dirty="0" err="1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teratogenic</a:t>
            </a:r>
            <a:r>
              <a:rPr lang="en-US" sz="12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effects have been reported but possible mechanisms for embryologic damage have been proposed. Hence women in their 1</a:t>
            </a:r>
            <a:r>
              <a:rPr lang="en-US" sz="1200" b="1" baseline="300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st</a:t>
            </a:r>
            <a:r>
              <a:rPr lang="en-US" sz="12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trimester should be excluded because of sound &amp; heat.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0DB1B-7540-46B5-B43A-95700F633D3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B2C9-D64F-47CD-90DB-78E1B6787CC3}" type="datetime1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7BBE-E00C-4DE4-9080-2566B4109691}" type="datetime1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F8420-1648-4CA3-9A88-8BAB9FC06378}" type="datetime1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73320-445C-46C6-8673-358336394C40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37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6192-37FD-47EE-939D-12E514EA7454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80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865C-4E29-4768-B55A-BF13B7C1D82A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822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570F-60AC-4CF0-956E-7603CBA4765A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84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A1FFD-8F55-4E68-B1F6-17FA1069E5D4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43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9F43-3883-4761-9F89-978BD7C32FB4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55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9CA9-2E14-486B-A068-D9674299572C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84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4928-3B73-48F4-B35C-9B377386919C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98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B0E9A-949C-4B69-8136-D772AA06BFBF}" type="datetime1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43D7-0E8A-43AB-90AE-5B245AC4B9DE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1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85AA-9F84-48B9-BFB8-30BEA8719FDF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43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A7703-2588-469A-BF1A-20277F846C71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24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E93A-0727-4D86-8F2A-D0F467BC6B72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5A408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5A408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070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DD2E-0AD6-4F39-9977-7B9290E04FA2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89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3E63A-5651-42E9-A971-E11CA8B9A020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33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029D4-11E1-4FCE-B487-A2DB99BA2E9F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58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D6FF-05C7-42C8-AD27-C32541AB7CE2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86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0FB-7DA1-4BB0-A3E6-21410814C19A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97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9500498-7AEB-4B5E-972B-8CD6FBE1FD30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C8C4EFA-5D72-48FD-96FF-9AD4EDD0310C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5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7A45B-26F2-4205-A43F-0A2DE18293D3}" type="datetime1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2D50B4-999A-4556-BA70-C3945804D706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8733BE-B9B0-42D0-944B-7323ECFE2BF6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CD61-322E-47C0-A369-7F1F5910ACD7}" type="datetime1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C09F-5FC4-40E4-BAAD-C022CD8E8CC1}" type="datetime1">
              <a:rPr lang="en-US" smtClean="0"/>
              <a:t>5/22/2021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25FC-2367-48E4-8165-9E11BC292182}" type="datetime1">
              <a:rPr lang="en-US" smtClean="0"/>
              <a:t>5/22/2021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C35F-C468-4AB0-8E96-9196B21695CB}" type="datetime1">
              <a:rPr lang="en-US" smtClean="0"/>
              <a:t>5/22/2021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776B-EBC8-47E6-B968-EE24D6073E71}" type="datetime1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73D5A-C7B8-403D-90EB-3E107DAB4DA7}" type="datetime1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18807-6EB8-4CB6-A77F-C15E5A089F36}" type="datetime1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D79BC-1A47-4567-B47E-296404FA4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0522E34-7323-4D9F-876F-E0F27E96E05C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5/22/2021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M R I</a:t>
            </a:r>
            <a:endParaRPr lang="en-US" sz="54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769A7A6-8E07-48AD-A4C4-6699A1EAD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518" y="4968875"/>
            <a:ext cx="6400800" cy="17526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C000"/>
                </a:solidFill>
              </a:rPr>
              <a:t>Dr Seema A </a:t>
            </a:r>
            <a:r>
              <a:rPr lang="en-US" dirty="0" err="1">
                <a:solidFill>
                  <a:srgbClr val="FFC000"/>
                </a:solidFill>
              </a:rPr>
              <a:t>Bhogte</a:t>
            </a:r>
            <a:endParaRPr lang="en-IN" dirty="0">
              <a:solidFill>
                <a:srgbClr val="FFC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524000"/>
            <a:ext cx="8001000" cy="533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91DEC3-DE3B-40AD-978E-F7CEC5FF4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2222" r="29166" b="30741"/>
          <a:stretch/>
        </p:blipFill>
        <p:spPr>
          <a:xfrm>
            <a:off x="0" y="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3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64" y="142875"/>
            <a:ext cx="5952080" cy="641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54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09800"/>
          </a:xfrm>
        </p:spPr>
        <p:txBody>
          <a:bodyPr>
            <a:normAutofit/>
          </a:bodyPr>
          <a:lstStyle/>
          <a:p>
            <a:pPr algn="just"/>
            <a:endParaRPr lang="en-US" sz="26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715" y="451700"/>
            <a:ext cx="8618685" cy="572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MR Signal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38200"/>
            <a:ext cx="5715000" cy="5867400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Transverse magnetization vector formed has a precession frequency. </a:t>
            </a:r>
          </a:p>
          <a:p>
            <a:r>
              <a:rPr lang="en-US" sz="26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Magnetic vector, by constantly moving, constantly changing, induces an electric current, which is the MRI signal.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819275"/>
            <a:ext cx="35814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25146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RF pulse is switched off  (Relaxation)</a:t>
            </a:r>
            <a:br>
              <a:rPr lang="en-US" sz="28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</a:br>
            <a:br>
              <a:rPr lang="en-US" sz="28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28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Longitudinal magnetization increases</a:t>
            </a:r>
            <a:br>
              <a:rPr lang="en-US" sz="28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</a:br>
            <a:br>
              <a:rPr lang="en-US" sz="28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28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Decay in transverse vector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438400"/>
            <a:ext cx="6781800" cy="41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1905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Time vs. longitudinal magnetization</a:t>
            </a:r>
          </a:p>
          <a:p>
            <a:endParaRPr lang="en-US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T1 relaxation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447925"/>
            <a:ext cx="6004112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16764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RF pulse is switched off</a:t>
            </a:r>
            <a:br>
              <a:rPr lang="en-US" sz="28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</a:br>
            <a:br>
              <a:rPr lang="en-US" sz="28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28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T2 Relaxation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667000"/>
            <a:ext cx="7631349" cy="4114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6" name="Picture 2" descr="Image result for time of echo and time of repetetion mri, white and pharaoh"/>
          <p:cNvPicPr>
            <a:picLocks noChangeAspect="1" noChangeArrowheads="1"/>
          </p:cNvPicPr>
          <p:nvPr/>
        </p:nvPicPr>
        <p:blipFill>
          <a:blip r:embed="rId2" cstate="print"/>
          <a:srcRect l="8948" t="9594" r="8277" b="13230"/>
          <a:stretch>
            <a:fillRect/>
          </a:stretch>
        </p:blipFill>
        <p:spPr bwMode="auto">
          <a:xfrm>
            <a:off x="533400" y="289560"/>
            <a:ext cx="8077200" cy="5654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9363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TR &amp; 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2514601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TR (Time to Repeat) is the time interval between start of 1 RF pulse and the start of next RF pulse.</a:t>
            </a:r>
          </a:p>
          <a:p>
            <a:endParaRPr lang="en-US" sz="28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28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TE (Time to Echo) is the time interval between start of RF pulse and reception of the echo (signal). </a:t>
            </a:r>
          </a:p>
          <a:p>
            <a:pPr>
              <a:buNone/>
            </a:pPr>
            <a:r>
              <a:rPr lang="en-US" sz="28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6722" y="157579"/>
            <a:ext cx="6538964" cy="6507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18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94C9FE-4E48-46E1-BBA1-070E41F4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Contents </a:t>
            </a:r>
            <a:endParaRPr lang="en-IN" b="1" dirty="0">
              <a:solidFill>
                <a:srgbClr val="FFC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62C796-5AF0-46EA-B28C-8D42585AB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Introduction </a:t>
            </a:r>
          </a:p>
          <a:p>
            <a:r>
              <a:rPr lang="en-US" dirty="0">
                <a:solidFill>
                  <a:schemeClr val="bg1"/>
                </a:solidFill>
              </a:rPr>
              <a:t>History </a:t>
            </a:r>
          </a:p>
          <a:p>
            <a:r>
              <a:rPr lang="en-US" dirty="0">
                <a:solidFill>
                  <a:schemeClr val="bg1"/>
                </a:solidFill>
              </a:rPr>
              <a:t>Principle</a:t>
            </a:r>
          </a:p>
          <a:p>
            <a:r>
              <a:rPr lang="en-US" dirty="0">
                <a:solidFill>
                  <a:schemeClr val="bg1"/>
                </a:solidFill>
              </a:rPr>
              <a:t>Components</a:t>
            </a:r>
          </a:p>
          <a:p>
            <a:r>
              <a:rPr lang="en-US" dirty="0">
                <a:solidFill>
                  <a:schemeClr val="bg1"/>
                </a:solidFill>
              </a:rPr>
              <a:t>Advantages</a:t>
            </a:r>
          </a:p>
          <a:p>
            <a:r>
              <a:rPr lang="en-US" dirty="0">
                <a:solidFill>
                  <a:schemeClr val="bg1"/>
                </a:solidFill>
              </a:rPr>
              <a:t>Disadvantages</a:t>
            </a:r>
          </a:p>
          <a:p>
            <a:r>
              <a:rPr lang="en-US" dirty="0">
                <a:solidFill>
                  <a:schemeClr val="bg1"/>
                </a:solidFill>
              </a:rPr>
              <a:t>Application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7188C-8E76-4D30-B329-E4108E6C3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41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ri-sc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8939" y="1349664"/>
            <a:ext cx="6928261" cy="5329431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Parts of an MRI machine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25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8066" name="Picture 2" descr="Image result for time of echo and time of repetetion mri, white and pharao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543800" cy="5657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5883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999" y="0"/>
            <a:ext cx="3429001" cy="343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33400" y="3505200"/>
            <a:ext cx="1905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T1 image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3505200"/>
            <a:ext cx="1905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T2 image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95C4CA-7A3B-4E1E-96A5-BE9B5591B605}"/>
              </a:ext>
            </a:extLst>
          </p:cNvPr>
          <p:cNvSpPr txBox="1"/>
          <p:nvPr/>
        </p:nvSpPr>
        <p:spPr>
          <a:xfrm>
            <a:off x="6449008" y="4083755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Fat dark</a:t>
            </a:r>
          </a:p>
          <a:p>
            <a:r>
              <a:rPr lang="en-US" sz="2800" dirty="0">
                <a:solidFill>
                  <a:schemeClr val="bg1"/>
                </a:solidFill>
              </a:rPr>
              <a:t>Fluid bright</a:t>
            </a:r>
          </a:p>
          <a:p>
            <a:endParaRPr lang="en-IN" sz="2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106C9B-A481-4F87-8CC1-A04CC1D912E1}"/>
              </a:ext>
            </a:extLst>
          </p:cNvPr>
          <p:cNvSpPr txBox="1"/>
          <p:nvPr/>
        </p:nvSpPr>
        <p:spPr>
          <a:xfrm>
            <a:off x="533400" y="3962400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Fat bright</a:t>
            </a:r>
          </a:p>
          <a:p>
            <a:r>
              <a:rPr lang="en-US" sz="2800" dirty="0">
                <a:solidFill>
                  <a:schemeClr val="bg1"/>
                </a:solidFill>
              </a:rPr>
              <a:t>Fluid dark</a:t>
            </a:r>
            <a:endParaRPr lang="en-IN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838200"/>
          <a:ext cx="8686800" cy="513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INDICATIONS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50227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Assessment of intracranial lesions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Tumor staging — evaluation of the site, size and extent of all soft tissue tumors including nodal involvement</a:t>
            </a:r>
          </a:p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   — The salivary glands</a:t>
            </a:r>
          </a:p>
          <a:p>
            <a:pPr eaLnBrk="1" hangingPunct="1">
              <a:lnSpc>
                <a:spcPct val="150000"/>
              </a:lnSpc>
              <a:buFont typeface="Wingdings 3" pitchFamily="18" charset="2"/>
              <a:buNone/>
            </a:pPr>
            <a:r>
              <a:rPr lang="en-US" sz="1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   — The tongue and floor of mouth</a:t>
            </a:r>
          </a:p>
          <a:p>
            <a:pPr eaLnBrk="1" hangingPunct="1">
              <a:lnSpc>
                <a:spcPct val="150000"/>
              </a:lnSpc>
              <a:buFont typeface="Wingdings 3" pitchFamily="18" charset="2"/>
              <a:buNone/>
            </a:pPr>
            <a:r>
              <a:rPr lang="en-US" sz="1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   — The pharynx</a:t>
            </a:r>
          </a:p>
          <a:p>
            <a:pPr eaLnBrk="1" hangingPunct="1">
              <a:lnSpc>
                <a:spcPct val="150000"/>
              </a:lnSpc>
              <a:buFont typeface="Wingdings 3" pitchFamily="18" charset="2"/>
              <a:buNone/>
            </a:pPr>
            <a:r>
              <a:rPr lang="en-US" sz="1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   — The larynx</a:t>
            </a:r>
          </a:p>
          <a:p>
            <a:pPr eaLnBrk="1" hangingPunct="1">
              <a:lnSpc>
                <a:spcPct val="150000"/>
              </a:lnSpc>
              <a:buFont typeface="Wingdings 3" pitchFamily="18" charset="2"/>
              <a:buNone/>
            </a:pPr>
            <a:r>
              <a:rPr lang="en-US" sz="1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   — The sinuses</a:t>
            </a:r>
          </a:p>
          <a:p>
            <a:pPr eaLnBrk="1" hangingPunct="1">
              <a:lnSpc>
                <a:spcPct val="150000"/>
              </a:lnSpc>
              <a:buFont typeface="Wingdings 3" pitchFamily="18" charset="2"/>
              <a:buNone/>
            </a:pPr>
            <a:r>
              <a:rPr lang="en-US" sz="1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   — The orbits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Investigation of the TMJ </a:t>
            </a:r>
          </a:p>
          <a:p>
            <a:pPr lvl="1" algn="just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When diagnosis of internal derangement is in doubt</a:t>
            </a:r>
          </a:p>
          <a:p>
            <a:pPr lvl="1" algn="just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As a preoperative assessment before disc surgery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04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CONTRAINDICATIONS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8229600" cy="3962400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Patients with electrically, magnetically and mechanically activated implants </a:t>
            </a:r>
          </a:p>
          <a:p>
            <a:pPr lvl="1" algn="just"/>
            <a:r>
              <a:rPr lang="en-US" sz="24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cardiac pacemakers, </a:t>
            </a:r>
          </a:p>
          <a:p>
            <a:pPr lvl="1" algn="just"/>
            <a:r>
              <a:rPr lang="en-US" sz="24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neurotransmitters, </a:t>
            </a:r>
          </a:p>
          <a:p>
            <a:pPr lvl="1" algn="just"/>
            <a:r>
              <a:rPr lang="en-US" sz="24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electronic cochlear implants </a:t>
            </a:r>
          </a:p>
          <a:p>
            <a:pPr lvl="1" algn="just"/>
            <a:r>
              <a:rPr lang="en-US" sz="24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Aneurysmal clips in the central nervous system.</a:t>
            </a:r>
          </a:p>
          <a:p>
            <a:pPr algn="just"/>
            <a:endParaRPr lang="en-US" sz="28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84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Dental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Metals used in restorations or orthodontics will not move but may distort the images.</a:t>
            </a:r>
          </a:p>
          <a:p>
            <a:pPr algn="just"/>
            <a:endParaRPr lang="en-US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pPr algn="just"/>
            <a:r>
              <a:rPr lang="en-US" sz="32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Removable appliances should be removed</a:t>
            </a:r>
          </a:p>
          <a:p>
            <a:pPr algn="just"/>
            <a:endParaRPr lang="en-US" sz="32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pPr algn="just"/>
            <a:r>
              <a:rPr lang="en-US" sz="32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Titanium implants cause only minor image degradation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65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ADVANTAGES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Ionizing radiation is not used</a:t>
            </a:r>
          </a:p>
          <a:p>
            <a:pPr eaLnBrk="1" hangingPunct="1">
              <a:lnSpc>
                <a:spcPct val="150000"/>
              </a:lnSpc>
            </a:pPr>
            <a:endParaRPr lang="en-US" sz="28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No adverse effects have yet been demonstrated</a:t>
            </a:r>
          </a:p>
          <a:p>
            <a:pPr eaLnBrk="1" hangingPunct="1">
              <a:lnSpc>
                <a:spcPct val="150000"/>
              </a:lnSpc>
            </a:pPr>
            <a:endParaRPr lang="en-US" sz="28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Non- invasive </a:t>
            </a:r>
          </a:p>
          <a:p>
            <a:pPr eaLnBrk="1" hangingPunct="1">
              <a:lnSpc>
                <a:spcPct val="150000"/>
              </a:lnSpc>
            </a:pPr>
            <a:endParaRPr lang="en-US" sz="28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high quality soft tissue resolution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19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44298E-643F-472C-BA21-281E51567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ADVANTAGES</a:t>
            </a:r>
            <a:endParaRPr lang="en-IN" dirty="0"/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Excellent differentiation between different soft tissues is possible and between normal and abnormal tissues </a:t>
            </a:r>
          </a:p>
          <a:p>
            <a:pPr lvl="1" algn="just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enabling useful differentiation between benign and malignant disease </a:t>
            </a:r>
          </a:p>
          <a:p>
            <a:pPr lvl="1" algn="just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between recurrence and postoperative effects</a:t>
            </a:r>
          </a:p>
          <a:p>
            <a:pPr algn="just" eaLnBrk="1" hangingPunct="1">
              <a:lnSpc>
                <a:spcPct val="150000"/>
              </a:lnSpc>
            </a:pPr>
            <a:endParaRPr lang="en-US" sz="28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Useful in determining intra-</a:t>
            </a:r>
            <a:r>
              <a:rPr lang="en-US" sz="2800" b="1" dirty="0" err="1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medullary</a:t>
            </a:r>
            <a:r>
              <a:rPr lang="en-US" sz="2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spread.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19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DISADVANTAGES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sz="quarter" idx="1"/>
          </p:nvPr>
        </p:nvSpPr>
        <p:spPr>
          <a:xfrm>
            <a:off x="484710" y="1510748"/>
            <a:ext cx="8229600" cy="4937125"/>
          </a:xfrm>
        </p:spPr>
        <p:txBody>
          <a:bodyPr>
            <a:normAutofit/>
          </a:bodyPr>
          <a:lstStyle/>
          <a:p>
            <a:pPr algn="just"/>
            <a:endParaRPr lang="en-US" sz="28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Long imaging time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Limited availability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Limited information about hard tissue 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Various metals in the imaging field </a:t>
            </a:r>
          </a:p>
          <a:p>
            <a:pPr lvl="1" algn="just"/>
            <a:r>
              <a:rPr lang="en-US" sz="24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either distort the image or </a:t>
            </a:r>
          </a:p>
          <a:p>
            <a:pPr lvl="1" algn="just"/>
            <a:r>
              <a:rPr lang="en-US" sz="24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move into strong magnetic field injuring the patient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Claustrophobia</a:t>
            </a:r>
          </a:p>
          <a:p>
            <a:pPr algn="just"/>
            <a:endParaRPr lang="en-US" sz="28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3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Introduction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algn="just" defTabSz="457200">
              <a:spcBef>
                <a:spcPts val="1000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itchFamily="18" charset="0"/>
              </a:rPr>
              <a:t>Magnetic Resonance Imaging</a:t>
            </a:r>
          </a:p>
          <a:p>
            <a:pPr lvl="0" algn="just" defTabSz="457200">
              <a:spcBef>
                <a:spcPts val="1000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endParaRPr lang="en-US" sz="3400" b="1" dirty="0">
              <a:solidFill>
                <a:prstClr val="white"/>
              </a:solidFill>
              <a:latin typeface="Times New Roman" panose="02020603050405020304" pitchFamily="18" charset="0"/>
              <a:ea typeface="+mj-ea"/>
              <a:cs typeface="Times New Roman" pitchFamily="18" charset="0"/>
            </a:endParaRPr>
          </a:p>
          <a:p>
            <a:pPr lvl="0" algn="just" defTabSz="457200">
              <a:spcBef>
                <a:spcPts val="1000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itchFamily="18" charset="0"/>
              </a:rPr>
              <a:t>MRI uses </a:t>
            </a:r>
            <a:r>
              <a:rPr lang="en-US" sz="3400" b="1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itchFamily="18" charset="0"/>
              </a:rPr>
              <a:t>nonionizing</a:t>
            </a:r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itchFamily="18" charset="0"/>
              </a:rPr>
              <a:t> radiation from the radiofrequency (RF) band of the electromagnetic spectrum.</a:t>
            </a:r>
          </a:p>
          <a:p>
            <a:pPr lvl="0" algn="just" defTabSz="457200">
              <a:spcBef>
                <a:spcPts val="1000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endParaRPr lang="en-US" sz="3400" b="1" dirty="0">
              <a:solidFill>
                <a:prstClr val="white"/>
              </a:solidFill>
              <a:latin typeface="Times New Roman" panose="02020603050405020304" pitchFamily="18" charset="0"/>
              <a:ea typeface="+mj-ea"/>
              <a:cs typeface="Times New Roman" pitchFamily="18" charset="0"/>
            </a:endParaRPr>
          </a:p>
          <a:p>
            <a:pPr lvl="0" algn="just" defTabSz="457200">
              <a:spcBef>
                <a:spcPts val="1000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endParaRPr lang="en-US" sz="3400" b="1" dirty="0">
              <a:solidFill>
                <a:prstClr val="white"/>
              </a:solidFill>
              <a:latin typeface="Times New Roman" panose="02020603050405020304" pitchFamily="18" charset="0"/>
              <a:ea typeface="+mj-ea"/>
              <a:cs typeface="Times New Roman" pitchFamily="18" charset="0"/>
            </a:endParaRPr>
          </a:p>
          <a:p>
            <a:pPr lvl="0" algn="just" defTabSz="457200">
              <a:spcBef>
                <a:spcPts val="1000"/>
              </a:spcBef>
              <a:buClr>
                <a:srgbClr val="F5A408"/>
              </a:buClr>
              <a:buSzPct val="80000"/>
              <a:buFont typeface="Wingdings 3" charset="2"/>
              <a:buChar char=""/>
            </a:pPr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itchFamily="18" charset="0"/>
              </a:rPr>
              <a:t>Resonance is transfer of vibration energy from one system to another.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3701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Dentigerous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1"/>
            <a:ext cx="9144000" cy="121919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On MR imaging, the contents of the cyst show high signal intensity on T2 weighted images and low to intermediate intensity on T1 weighted images.</a:t>
            </a:r>
          </a:p>
          <a:p>
            <a:endParaRPr lang="en-US" sz="28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295071"/>
          </a:xfrm>
        </p:spPr>
        <p:txBody>
          <a:bodyPr/>
          <a:lstStyle/>
          <a:p>
            <a:fld id="{F0FD79BC-1A47-4567-B47E-296404FA4485}" type="slidenum">
              <a:rPr lang="en-US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pPr/>
              <a:t>30</a:t>
            </a:fld>
            <a:endParaRPr lang="en-US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52" y="2438400"/>
            <a:ext cx="4179848" cy="428434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6045" y="2476499"/>
            <a:ext cx="4166955" cy="423145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1524000" y="3276600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62600" y="3200400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Documents and Settings\d\My Documents\My Pictures\Img0046\DSCN3518.JPG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 l="33350" t="13667" r="32350" b="34666"/>
          <a:stretch>
            <a:fillRect/>
          </a:stretch>
        </p:blipFill>
        <p:spPr bwMode="auto">
          <a:xfrm>
            <a:off x="5029199" y="762000"/>
            <a:ext cx="3643313" cy="411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3962400" y="0"/>
            <a:ext cx="1981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Ranula</a:t>
            </a:r>
            <a:endParaRPr lang="en-US" sz="3200" b="1" dirty="0">
              <a:solidFill>
                <a:srgbClr val="FFC000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61446" name="Picture 7" descr="D:\Documents and Settings\d\My Documents\My Pictures\Img0047\DSCN3531.JPG"/>
          <p:cNvPicPr>
            <a:picLocks noChangeAspect="1" noChangeArrowheads="1"/>
          </p:cNvPicPr>
          <p:nvPr/>
        </p:nvPicPr>
        <p:blipFill>
          <a:blip r:embed="rId3" cstate="print">
            <a:lum bright="18000" contrast="18000"/>
          </a:blip>
          <a:srcRect l="20399" t="13266" r="58250" b="53067"/>
          <a:stretch>
            <a:fillRect/>
          </a:stretch>
        </p:blipFill>
        <p:spPr bwMode="auto">
          <a:xfrm>
            <a:off x="466045" y="685800"/>
            <a:ext cx="3542393" cy="4191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47" name="Text Box 8"/>
          <p:cNvSpPr txBox="1">
            <a:spLocks noChangeArrowheads="1"/>
          </p:cNvSpPr>
          <p:nvPr/>
        </p:nvSpPr>
        <p:spPr bwMode="auto">
          <a:xfrm>
            <a:off x="762000" y="5329535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T1 weighted image</a:t>
            </a:r>
          </a:p>
        </p:txBody>
      </p:sp>
      <p:sp>
        <p:nvSpPr>
          <p:cNvPr id="61448" name="Text Box 9"/>
          <p:cNvSpPr txBox="1">
            <a:spLocks noChangeArrowheads="1"/>
          </p:cNvSpPr>
          <p:nvPr/>
        </p:nvSpPr>
        <p:spPr bwMode="auto">
          <a:xfrm>
            <a:off x="5029200" y="5329535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T2 weighted image</a:t>
            </a:r>
          </a:p>
        </p:txBody>
      </p:sp>
      <p:sp>
        <p:nvSpPr>
          <p:cNvPr id="10" name="Oval 9"/>
          <p:cNvSpPr/>
          <p:nvPr/>
        </p:nvSpPr>
        <p:spPr>
          <a:xfrm>
            <a:off x="1524000" y="1066800"/>
            <a:ext cx="7620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96000" y="838200"/>
            <a:ext cx="9906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23E437-B340-4577-A71C-7FD3108B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074" name="Picture 2" descr="C:\Users\SONY\Desktop\artcles rcnt\tha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FFC000"/>
                </a:solidFill>
                <a:latin typeface="Andalus" pitchFamily="18" charset="-78"/>
                <a:cs typeface="Andalus" pitchFamily="18" charset="-78"/>
              </a:rPr>
              <a:t>History</a:t>
            </a:r>
          </a:p>
        </p:txBody>
      </p:sp>
      <p:pic>
        <p:nvPicPr>
          <p:cNvPr id="6" name="Picture 13" descr="lauterbu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8"/>
          <a:stretch>
            <a:fillRect/>
          </a:stretch>
        </p:blipFill>
        <p:spPr>
          <a:xfrm>
            <a:off x="742122" y="1503087"/>
            <a:ext cx="2860734" cy="3526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5" descr="mansf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1"/>
          <a:stretch>
            <a:fillRect/>
          </a:stretch>
        </p:blipFill>
        <p:spPr>
          <a:xfrm>
            <a:off x="5098775" y="1448630"/>
            <a:ext cx="2902225" cy="358057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57800" y="5498068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Georgia" panose="02040502050405020303" pitchFamily="18" charset="0"/>
              </a:rPr>
              <a:t>Peter Mansfield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1845" y="5486400"/>
            <a:ext cx="2355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Georgia" panose="02040502050405020303" pitchFamily="18" charset="0"/>
              </a:rPr>
              <a:t>Paul C. </a:t>
            </a:r>
            <a:r>
              <a:rPr lang="en-US" b="1" dirty="0" err="1">
                <a:solidFill>
                  <a:srgbClr val="FFFF00"/>
                </a:solidFill>
                <a:latin typeface="Georgia" panose="02040502050405020303" pitchFamily="18" charset="0"/>
              </a:rPr>
              <a:t>Lauterbur</a:t>
            </a:r>
            <a:r>
              <a:rPr lang="en-US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79BC-1A47-4567-B47E-296404FA448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76200" y="452718"/>
            <a:ext cx="7055380" cy="140053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C000"/>
                </a:solidFill>
              </a:rPr>
              <a:t>Principle 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 l="46347" t="14635" r="31202" b="10568"/>
          <a:stretch>
            <a:fillRect/>
          </a:stretch>
        </p:blipFill>
        <p:spPr bwMode="auto">
          <a:xfrm>
            <a:off x="2362200" y="0"/>
            <a:ext cx="556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48200" y="3505200"/>
            <a:ext cx="2590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99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033" t="54099" r="51109" b="13934"/>
          <a:stretch/>
        </p:blipFill>
        <p:spPr bwMode="auto">
          <a:xfrm>
            <a:off x="304800" y="152400"/>
            <a:ext cx="706901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07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869" t="18558" r="22311" b="23073"/>
          <a:stretch>
            <a:fillRect/>
          </a:stretch>
        </p:blipFill>
        <p:spPr bwMode="auto">
          <a:xfrm>
            <a:off x="381000" y="457200"/>
            <a:ext cx="4082394" cy="404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3856" t="25954" r="18893" b="29771"/>
          <a:stretch>
            <a:fillRect/>
          </a:stretch>
        </p:blipFill>
        <p:spPr bwMode="auto">
          <a:xfrm>
            <a:off x="4256822" y="4495801"/>
            <a:ext cx="4887178" cy="23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040" t="25743" r="19554" b="12871"/>
          <a:stretch>
            <a:fillRect/>
          </a:stretch>
        </p:blipFill>
        <p:spPr bwMode="auto">
          <a:xfrm>
            <a:off x="934720" y="2052638"/>
            <a:ext cx="6496685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3487"/>
            <a:ext cx="8229600" cy="5622925"/>
          </a:xfrm>
        </p:spPr>
        <p:txBody>
          <a:bodyPr>
            <a:normAutofit/>
          </a:bodyPr>
          <a:lstStyle/>
          <a:p>
            <a:pPr algn="just">
              <a:buFont typeface="Wingdings 3" pitchFamily="18" charset="2"/>
              <a:buNone/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The combined effect of these two energy states is a weak net magnetic moment, or magnetization vector (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Mv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), parallel with the applied magnetic field. 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5183" t="22377" r="21329" b="24477"/>
          <a:stretch>
            <a:fillRect/>
          </a:stretch>
        </p:blipFill>
        <p:spPr bwMode="auto">
          <a:xfrm>
            <a:off x="152400" y="2667000"/>
            <a:ext cx="51530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 l="41353" t="28571" r="21992" b="14285"/>
          <a:stretch>
            <a:fillRect/>
          </a:stretch>
        </p:blipFill>
        <p:spPr bwMode="auto">
          <a:xfrm>
            <a:off x="5334000" y="2667000"/>
            <a:ext cx="3276600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8BDE-C740-4829-A430-26002CF75B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8368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8145</TotalTime>
  <Words>761</Words>
  <Application>Microsoft Office PowerPoint</Application>
  <PresentationFormat>On-screen Show (4:3)</PresentationFormat>
  <Paragraphs>145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Andalus</vt:lpstr>
      <vt:lpstr>Arial</vt:lpstr>
      <vt:lpstr>Calibri</vt:lpstr>
      <vt:lpstr>Century Gothic</vt:lpstr>
      <vt:lpstr>Georgia</vt:lpstr>
      <vt:lpstr>Times New Roman</vt:lpstr>
      <vt:lpstr>Wingdings 3</vt:lpstr>
      <vt:lpstr>Office Theme</vt:lpstr>
      <vt:lpstr>Ion</vt:lpstr>
      <vt:lpstr>M R I</vt:lpstr>
      <vt:lpstr>Contents </vt:lpstr>
      <vt:lpstr>Introduction </vt:lpstr>
      <vt:lpstr>History</vt:lpstr>
      <vt:lpstr>Principle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 Signal</vt:lpstr>
      <vt:lpstr>RF pulse is switched off  (Relaxation)  Longitudinal magnetization increases  Decay in transverse vector</vt:lpstr>
      <vt:lpstr>PowerPoint Presentation</vt:lpstr>
      <vt:lpstr>RF pulse is switched off  T2 Relaxation</vt:lpstr>
      <vt:lpstr>PowerPoint Presentation</vt:lpstr>
      <vt:lpstr>TR &amp; TE</vt:lpstr>
      <vt:lpstr>PowerPoint Presentation</vt:lpstr>
      <vt:lpstr>Parts of an MRI machine</vt:lpstr>
      <vt:lpstr>PowerPoint Presentation</vt:lpstr>
      <vt:lpstr>PowerPoint Presentation</vt:lpstr>
      <vt:lpstr>PowerPoint Presentation</vt:lpstr>
      <vt:lpstr>INDICATIONS</vt:lpstr>
      <vt:lpstr>CONTRAINDICATIONS</vt:lpstr>
      <vt:lpstr>Dental considerations</vt:lpstr>
      <vt:lpstr>ADVANTAGES</vt:lpstr>
      <vt:lpstr>ADVANTAGES</vt:lpstr>
      <vt:lpstr>DISADVANTAGES</vt:lpstr>
      <vt:lpstr>Dentigerous cyst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 R I</dc:title>
  <dc:creator>SONY</dc:creator>
  <cp:lastModifiedBy>SEEMA ASHWIN</cp:lastModifiedBy>
  <cp:revision>231</cp:revision>
  <dcterms:created xsi:type="dcterms:W3CDTF">2014-06-18T16:35:10Z</dcterms:created>
  <dcterms:modified xsi:type="dcterms:W3CDTF">2021-05-21T18:40:07Z</dcterms:modified>
</cp:coreProperties>
</file>